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1"/>
  </p:notesMasterIdLst>
  <p:sldIdLst>
    <p:sldId id="256" r:id="rId2"/>
    <p:sldId id="257" r:id="rId3"/>
    <p:sldId id="265" r:id="rId4"/>
    <p:sldId id="266" r:id="rId5"/>
    <p:sldId id="267" r:id="rId6"/>
    <p:sldId id="268" r:id="rId7"/>
    <p:sldId id="269" r:id="rId8"/>
    <p:sldId id="270"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09" autoAdjust="0"/>
  </p:normalViewPr>
  <p:slideViewPr>
    <p:cSldViewPr>
      <p:cViewPr varScale="1">
        <p:scale>
          <a:sx n="88" d="100"/>
          <a:sy n="88" d="100"/>
        </p:scale>
        <p:origin x="-90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496C6C-55AC-4DC6-B369-8B05160CF375}" type="datetimeFigureOut">
              <a:rPr lang="en-US" smtClean="0"/>
              <a:pPr/>
              <a:t>5/24/2013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64802A-8BAF-4E4F-B5D7-29C7488E3BA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429D3CC-C5E5-45E7-928E-B39B45AA5593}" type="datetimeFigureOut">
              <a:rPr lang="en-US" smtClean="0"/>
              <a:pPr/>
              <a:t>5/24/2013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FDE4CE74-88AA-4F10-9515-322BAB649D46}" type="slidenum">
              <a:rPr lang="en-US" smtClean="0"/>
              <a:pPr/>
              <a:t>‹#›</a:t>
            </a:fld>
            <a:endParaRPr lang="en-US"/>
          </a:p>
        </p:txBody>
      </p:sp>
    </p:spTree>
  </p:cSld>
  <p:clrMapOvr>
    <a:masterClrMapping/>
  </p:clrMapOvr>
  <p:transition>
    <p:circl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29D3CC-C5E5-45E7-928E-B39B45AA5593}" type="datetimeFigureOut">
              <a:rPr lang="en-US" smtClean="0"/>
              <a:pPr/>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4CE74-88AA-4F10-9515-322BAB649D46}" type="slidenum">
              <a:rPr lang="en-US" smtClean="0"/>
              <a:pPr/>
              <a:t>‹#›</a:t>
            </a:fld>
            <a:endParaRPr lang="en-US"/>
          </a:p>
        </p:txBody>
      </p:sp>
    </p:spTree>
  </p:cSld>
  <p:clrMapOvr>
    <a:masterClrMapping/>
  </p:clrMapOvr>
  <p:transition>
    <p:circl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29D3CC-C5E5-45E7-928E-B39B45AA5593}" type="datetimeFigureOut">
              <a:rPr lang="en-US" smtClean="0"/>
              <a:pPr/>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4CE74-88AA-4F10-9515-322BAB649D46}" type="slidenum">
              <a:rPr lang="en-US" smtClean="0"/>
              <a:pPr/>
              <a:t>‹#›</a:t>
            </a:fld>
            <a:endParaRPr lang="en-US"/>
          </a:p>
        </p:txBody>
      </p:sp>
    </p:spTree>
  </p:cSld>
  <p:clrMapOvr>
    <a:masterClrMapping/>
  </p:clrMapOvr>
  <p:transition>
    <p:circl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429D3CC-C5E5-45E7-928E-B39B45AA5593}" type="datetimeFigureOut">
              <a:rPr lang="en-US" smtClean="0"/>
              <a:pPr/>
              <a:t>5/24/2013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FDE4CE74-88AA-4F10-9515-322BAB649D46}" type="slidenum">
              <a:rPr lang="en-US" smtClean="0"/>
              <a:pPr/>
              <a:t>‹#›</a:t>
            </a:fld>
            <a:endParaRPr lang="en-US"/>
          </a:p>
        </p:txBody>
      </p:sp>
    </p:spTree>
  </p:cSld>
  <p:clrMapOvr>
    <a:masterClrMapping/>
  </p:clrMapOvr>
  <p:transition>
    <p:circl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429D3CC-C5E5-45E7-928E-B39B45AA5593}" type="datetimeFigureOut">
              <a:rPr lang="en-US" smtClean="0"/>
              <a:pPr/>
              <a:t>5/24/2013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FDE4CE74-88AA-4F10-9515-322BAB649D46}"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circl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429D3CC-C5E5-45E7-928E-B39B45AA5593}" type="datetimeFigureOut">
              <a:rPr lang="en-US" smtClean="0"/>
              <a:pPr/>
              <a:t>5/24/2013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DE4CE74-88AA-4F10-9515-322BAB649D46}" type="slidenum">
              <a:rPr lang="en-US" smtClean="0"/>
              <a:pPr/>
              <a:t>‹#›</a:t>
            </a:fld>
            <a:endParaRPr lang="en-US"/>
          </a:p>
        </p:txBody>
      </p:sp>
    </p:spTree>
  </p:cSld>
  <p:clrMapOvr>
    <a:masterClrMapping/>
  </p:clrMapOvr>
  <p:transition>
    <p:circl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429D3CC-C5E5-45E7-928E-B39B45AA5593}" type="datetimeFigureOut">
              <a:rPr lang="en-US" smtClean="0"/>
              <a:pPr/>
              <a:t>5/24/2013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FDE4CE74-88AA-4F10-9515-322BAB649D46}"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circl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429D3CC-C5E5-45E7-928E-B39B45AA5593}" type="datetimeFigureOut">
              <a:rPr lang="en-US" smtClean="0"/>
              <a:pPr/>
              <a:t>5/24/2013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4CE74-88AA-4F10-9515-322BAB649D46}" type="slidenum">
              <a:rPr lang="en-US" smtClean="0"/>
              <a:pPr/>
              <a:t>‹#›</a:t>
            </a:fld>
            <a:endParaRPr lang="en-US"/>
          </a:p>
        </p:txBody>
      </p:sp>
    </p:spTree>
  </p:cSld>
  <p:clrMapOvr>
    <a:masterClrMapping/>
  </p:clrMapOvr>
  <p:transition>
    <p:circl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429D3CC-C5E5-45E7-928E-B39B45AA5593}" type="datetimeFigureOut">
              <a:rPr lang="en-US" smtClean="0"/>
              <a:pPr/>
              <a:t>5/24/2013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4CE74-88AA-4F10-9515-322BAB649D46}" type="slidenum">
              <a:rPr lang="en-US" smtClean="0"/>
              <a:pPr/>
              <a:t>‹#›</a:t>
            </a:fld>
            <a:endParaRPr lang="en-US"/>
          </a:p>
        </p:txBody>
      </p:sp>
    </p:spTree>
  </p:cSld>
  <p:clrMapOvr>
    <a:masterClrMapping/>
  </p:clrMapOvr>
  <p:transition>
    <p:circl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429D3CC-C5E5-45E7-928E-B39B45AA5593}" type="datetimeFigureOut">
              <a:rPr lang="en-US" smtClean="0"/>
              <a:pPr/>
              <a:t>5/24/2013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4CE74-88AA-4F10-9515-322BAB649D46}" type="slidenum">
              <a:rPr lang="en-US" smtClean="0"/>
              <a:pPr/>
              <a:t>‹#›</a:t>
            </a:fld>
            <a:endParaRPr lang="en-US"/>
          </a:p>
        </p:txBody>
      </p:sp>
    </p:spTree>
  </p:cSld>
  <p:clrMapOvr>
    <a:masterClrMapping/>
  </p:clrMapOvr>
  <p:transition>
    <p:circl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3429D3CC-C5E5-45E7-928E-B39B45AA5593}" type="datetimeFigureOut">
              <a:rPr lang="en-US" smtClean="0"/>
              <a:pPr/>
              <a:t>5/24/2013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DE4CE74-88AA-4F10-9515-322BAB649D46}"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p:circl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429D3CC-C5E5-45E7-928E-B39B45AA5593}" type="datetimeFigureOut">
              <a:rPr lang="en-US" smtClean="0"/>
              <a:pPr/>
              <a:t>5/24/2013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DE4CE74-88AA-4F10-9515-322BAB649D46}"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ransition>
    <p:circle/>
  </p:transition>
  <p:timing>
    <p:tnLst>
      <p:par>
        <p:cTn id="1" dur="indefinite" restart="never" nodeType="tmRoot"/>
      </p:par>
    </p:tnLst>
  </p:timing>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slideLayout" Target="../slideLayouts/slideLayout1.xml"/><Relationship Id="rId1" Type="http://schemas.openxmlformats.org/officeDocument/2006/relationships/audio" Target="file:///C:\Documents%20and%20Settings\user\Desktop\111-JaJabara.mp3"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3657600"/>
            <a:ext cx="7851648" cy="3048000"/>
          </a:xfrm>
          <a:prstGeom prst="rect">
            <a:avLst/>
          </a:prstGeom>
          <a:ln>
            <a:noFill/>
          </a:ln>
        </p:spPr>
        <p:txBody>
          <a:bodyPr vert="horz" lIns="0" tIns="0" rIns="18288" bIns="0" numCol="1" anchor="b">
            <a:prstTxWarp prst="textTriangle">
              <a:avLst/>
            </a:prstTxWarp>
            <a:norm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600" b="1" i="0" u="sng" strike="noStrike" kern="1200" cap="none" spc="0" normalizeH="0" baseline="0" noProof="0" dirty="0" smtClean="0">
                <a:ln w="11430"/>
                <a:solidFill>
                  <a:srgbClr val="FFC000"/>
                </a:solidFill>
                <a:effectLst>
                  <a:glow rad="139700">
                    <a:schemeClr val="accent5">
                      <a:satMod val="175000"/>
                      <a:alpha val="40000"/>
                    </a:schemeClr>
                  </a:glow>
                  <a:outerShdw blurRad="60007" dist="310007" dir="7680000" sy="30000" kx="1300200" algn="ctr" rotWithShape="0">
                    <a:prstClr val="black">
                      <a:alpha val="32000"/>
                    </a:prstClr>
                  </a:outerShdw>
                </a:effectLst>
                <a:uLnTx/>
                <a:uFillTx/>
                <a:latin typeface="+mj-lt"/>
                <a:ea typeface="+mj-ea"/>
                <a:cs typeface="+mj-cs"/>
              </a:rPr>
              <a:t>WELCOMES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600" b="1" i="0" strike="noStrike" kern="1200" cap="none" spc="0" normalizeH="0" baseline="0" noProof="0" dirty="0" smtClean="0">
                <a:ln w="11430"/>
                <a:solidFill>
                  <a:srgbClr val="FFC000"/>
                </a:solidFill>
                <a:effectLst>
                  <a:glow rad="139700">
                    <a:schemeClr val="accent5">
                      <a:satMod val="175000"/>
                      <a:alpha val="40000"/>
                    </a:schemeClr>
                  </a:glow>
                  <a:outerShdw blurRad="60007" dist="310007" dir="7680000" sy="30000" kx="1300200" algn="ctr" rotWithShape="0">
                    <a:prstClr val="black">
                      <a:alpha val="32000"/>
                    </a:prstClr>
                  </a:outerShdw>
                </a:effectLst>
                <a:uLnTx/>
                <a:uFillTx/>
                <a:latin typeface="+mj-lt"/>
                <a:ea typeface="+mj-ea"/>
                <a:cs typeface="+mj-cs"/>
              </a:rPr>
              <a:t> </a:t>
            </a:r>
            <a:r>
              <a:rPr kumimoji="0" lang="en-US" sz="5600" b="1" i="0" u="sng" strike="noStrike" kern="1200" cap="none" spc="0" normalizeH="0" baseline="0" noProof="0" dirty="0" smtClean="0">
                <a:ln w="11430"/>
                <a:solidFill>
                  <a:srgbClr val="FFC000"/>
                </a:solidFill>
                <a:effectLst>
                  <a:glow rad="139700">
                    <a:schemeClr val="accent5">
                      <a:satMod val="175000"/>
                      <a:alpha val="40000"/>
                    </a:schemeClr>
                  </a:glow>
                  <a:outerShdw blurRad="60007" dist="310007" dir="7680000" sy="30000" kx="1300200" algn="ctr" rotWithShape="0">
                    <a:prstClr val="black">
                      <a:alpha val="32000"/>
                    </a:prstClr>
                  </a:outerShdw>
                </a:effectLst>
                <a:uLnTx/>
                <a:uFillTx/>
                <a:latin typeface="+mj-lt"/>
                <a:ea typeface="+mj-ea"/>
                <a:cs typeface="+mj-cs"/>
              </a:rPr>
              <a:t>YOU </a:t>
            </a:r>
            <a:endParaRPr kumimoji="0" lang="en-US" sz="5600" b="1" i="0" u="sng" strike="noStrike" kern="1200" cap="none" spc="0" normalizeH="0" baseline="0" noProof="0" dirty="0">
              <a:ln w="11430"/>
              <a:solidFill>
                <a:srgbClr val="FFC000"/>
              </a:solidFill>
              <a:effectLst>
                <a:glow rad="139700">
                  <a:schemeClr val="accent5">
                    <a:satMod val="175000"/>
                    <a:alpha val="40000"/>
                  </a:schemeClr>
                </a:glow>
                <a:outerShdw blurRad="60007" dist="310007" dir="7680000" sy="30000" kx="1300200" algn="ctr" rotWithShape="0">
                  <a:prstClr val="black">
                    <a:alpha val="32000"/>
                  </a:prstClr>
                </a:outerShdw>
              </a:effectLst>
              <a:uLnTx/>
              <a:uFillTx/>
              <a:latin typeface="+mj-lt"/>
              <a:ea typeface="+mj-ea"/>
              <a:cs typeface="+mj-cs"/>
            </a:endParaRPr>
          </a:p>
        </p:txBody>
      </p:sp>
      <p:sp>
        <p:nvSpPr>
          <p:cNvPr id="5" name="Title 4"/>
          <p:cNvSpPr>
            <a:spLocks noGrp="1"/>
          </p:cNvSpPr>
          <p:nvPr>
            <p:ph type="ctrTitle"/>
          </p:nvPr>
        </p:nvSpPr>
        <p:spPr>
          <a:xfrm>
            <a:off x="758952" y="914400"/>
            <a:ext cx="7851648" cy="1828800"/>
          </a:xfrm>
        </p:spPr>
        <p:txBody>
          <a:bodyPr>
            <a:prstTxWarp prst="textTriangle">
              <a:avLst/>
            </a:prstTxWarp>
            <a:scene3d>
              <a:camera prst="orthographicFront"/>
              <a:lightRig rig="freezing" dir="t">
                <a:rot lat="0" lon="0" rev="5640000"/>
              </a:lightRig>
            </a:scene3d>
            <a:sp3d prstMaterial="flat">
              <a:bevelT w="38100" h="38100"/>
              <a:contourClr>
                <a:schemeClr val="tx2"/>
              </a:contourClr>
            </a:sp3d>
          </a:bodyPr>
          <a:lstStyle/>
          <a:p>
            <a:pPr algn="ctr"/>
            <a:r>
              <a:rPr lang="en-US" dirty="0" smtClean="0">
                <a:solidFill>
                  <a:srgbClr val="00B0F0"/>
                </a:solidFill>
              </a:rPr>
              <a:t>DU PUBLIC SCHOOL</a:t>
            </a:r>
            <a:endParaRPr lang="en-US" dirty="0">
              <a:solidFill>
                <a:srgbClr val="00B0F0"/>
              </a:solidFill>
            </a:endParaRPr>
          </a:p>
        </p:txBody>
      </p:sp>
    </p:spTree>
  </p:cSld>
  <p:clrMapOvr>
    <a:masterClrMapping/>
  </p:clrMapOvr>
  <p:transition spd="slow" advTm="10000">
    <p:wheel spokes="8"/>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iterate type="lt">
                                    <p:tmPct val="0"/>
                                  </p:iterate>
                                  <p:childTnLst>
                                    <p:set>
                                      <p:cBhvr>
                                        <p:cTn id="6" dur="1" fill="hold">
                                          <p:stCondLst>
                                            <p:cond delay="0"/>
                                          </p:stCondLst>
                                        </p:cTn>
                                        <p:tgtEl>
                                          <p:spTgt spid="5"/>
                                        </p:tgtEl>
                                        <p:attrNameLst>
                                          <p:attrName>style.visibility</p:attrName>
                                        </p:attrNameLst>
                                      </p:cBhvr>
                                      <p:to>
                                        <p:strVal val="visible"/>
                                      </p:to>
                                    </p:set>
                                    <p:animEffect transition="in" filter="wipe(dow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iterate type="lt">
                                    <p:tmPct val="10000"/>
                                  </p:iterate>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anim calcmode="lin" valueType="num">
                                      <p:cBhvr>
                                        <p:cTn id="13"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4">
                                            <p:txEl>
                                              <p:pRg st="0" end="0"/>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iterate type="lt">
                                    <p:tmPct val="10000"/>
                                  </p:iterate>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2000"/>
                                        <p:tgtEl>
                                          <p:spTgt spid="4">
                                            <p:txEl>
                                              <p:pRg st="1" end="1"/>
                                            </p:txEl>
                                          </p:spTgt>
                                        </p:tgtEl>
                                      </p:cBhvr>
                                    </p:animEffect>
                                    <p:anim calcmode="lin" valueType="num">
                                      <p:cBhvr>
                                        <p:cTn id="18" dur="2000" fill="hold"/>
                                        <p:tgtEl>
                                          <p:spTgt spid="4">
                                            <p:txEl>
                                              <p:pRg st="1" end="1"/>
                                            </p:txEl>
                                          </p:spTgt>
                                        </p:tgtEl>
                                        <p:attrNameLst>
                                          <p:attrName>ppt_w</p:attrName>
                                        </p:attrNameLst>
                                      </p:cBhvr>
                                      <p:tavLst>
                                        <p:tav tm="0" fmla="#ppt_w*sin(2.5*pi*$)">
                                          <p:val>
                                            <p:fltVal val="0"/>
                                          </p:val>
                                        </p:tav>
                                        <p:tav tm="100000">
                                          <p:val>
                                            <p:fltVal val="1"/>
                                          </p:val>
                                        </p:tav>
                                      </p:tavLst>
                                    </p:anim>
                                    <p:anim calcmode="lin" valueType="num">
                                      <p:cBhvr>
                                        <p:cTn id="19" dur="2000" fill="hold"/>
                                        <p:tgtEl>
                                          <p:spTgt spid="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40" presetClass="entr" presetSubtype="0" fill="hold" grpId="1" nodeType="clickEffect">
                                  <p:stCondLst>
                                    <p:cond delay="0"/>
                                  </p:stCondLst>
                                  <p:iterate type="lt">
                                    <p:tmPct val="10000"/>
                                  </p:iterate>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1"/>
                                          </p:val>
                                        </p:tav>
                                        <p:tav tm="100000">
                                          <p:val>
                                            <p:strVal val="#ppt_x"/>
                                          </p:val>
                                        </p:tav>
                                      </p:tavLst>
                                    </p:anim>
                                    <p:anim calcmode="lin" valueType="num">
                                      <p:cBhvr>
                                        <p:cTn id="26"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229600" cy="1219200"/>
          </a:xfrm>
        </p:spPr>
        <p:txBody>
          <a:bodyPr>
            <a:normAutofit/>
          </a:bodyPr>
          <a:lstStyle/>
          <a:p>
            <a:pPr algn="ctr"/>
            <a:r>
              <a:rPr lang="en-US" sz="6700" dirty="0" smtClean="0">
                <a:latin typeface="Algerian" pitchFamily="82" charset="0"/>
              </a:rPr>
              <a:t>Life Processes</a:t>
            </a:r>
            <a:endParaRPr lang="en-US" dirty="0">
              <a:latin typeface="Algerian" pitchFamily="82" charset="0"/>
            </a:endParaRPr>
          </a:p>
        </p:txBody>
      </p:sp>
      <p:sp>
        <p:nvSpPr>
          <p:cNvPr id="4" name="Title 1"/>
          <p:cNvSpPr txBox="1">
            <a:spLocks/>
          </p:cNvSpPr>
          <p:nvPr/>
        </p:nvSpPr>
        <p:spPr>
          <a:xfrm>
            <a:off x="304800" y="1752600"/>
            <a:ext cx="8458200" cy="5181600"/>
          </a:xfrm>
          <a:prstGeom prst="rect">
            <a:avLst/>
          </a:prstGeom>
        </p:spPr>
        <p:txBody>
          <a:bodyPr vert="horz" lIns="0" rIns="0" bIns="0" anchor="b">
            <a:noAutofit/>
          </a:bodyPr>
          <a:lstStyle/>
          <a:p>
            <a:pPr algn="just">
              <a:spcBef>
                <a:spcPct val="0"/>
              </a:spcBef>
            </a:pPr>
            <a:r>
              <a:rPr lang="en-US" sz="1600" b="1" dirty="0" smtClean="0">
                <a:solidFill>
                  <a:srgbClr val="7030A0"/>
                </a:solidFill>
              </a:rPr>
              <a:t>	</a:t>
            </a:r>
          </a:p>
          <a:p>
            <a:pPr algn="just">
              <a:spcBef>
                <a:spcPct val="0"/>
              </a:spcBef>
            </a:pPr>
            <a:r>
              <a:rPr lang="en-US" sz="1600" b="1" dirty="0" smtClean="0">
                <a:solidFill>
                  <a:srgbClr val="7030A0"/>
                </a:solidFill>
                <a:latin typeface="Arial" pitchFamily="34" charset="0"/>
                <a:cs typeface="Arial" pitchFamily="34" charset="0"/>
              </a:rPr>
              <a:t>INTRODUCTION :</a:t>
            </a:r>
          </a:p>
          <a:p>
            <a:pPr algn="just"/>
            <a:r>
              <a:rPr lang="en-US" sz="1600" dirty="0" smtClean="0">
                <a:solidFill>
                  <a:srgbClr val="7030A0"/>
                </a:solidFill>
              </a:rPr>
              <a:t>	</a:t>
            </a:r>
            <a:r>
              <a:rPr lang="en-US" sz="1650" b="1" dirty="0" smtClean="0">
                <a:solidFill>
                  <a:srgbClr val="7030A0"/>
                </a:solidFill>
              </a:rPr>
              <a:t>How do we differentiate between living &amp; non – living ? </a:t>
            </a:r>
            <a:r>
              <a:rPr lang="en-US" sz="1650" dirty="0" smtClean="0">
                <a:solidFill>
                  <a:srgbClr val="7030A0"/>
                </a:solidFill>
              </a:rPr>
              <a:t>Growth, reproduction, response to external stimuli, movement etc. are some characters of living organisms, we see animal like dog running, a man </a:t>
            </a:r>
            <a:r>
              <a:rPr lang="en-US" sz="1650" dirty="0" err="1" smtClean="0">
                <a:solidFill>
                  <a:srgbClr val="7030A0"/>
                </a:solidFill>
              </a:rPr>
              <a:t>soughting</a:t>
            </a:r>
            <a:r>
              <a:rPr lang="en-US" sz="1650" dirty="0" smtClean="0">
                <a:solidFill>
                  <a:srgbClr val="7030A0"/>
                </a:solidFill>
              </a:rPr>
              <a:t> etc. &amp; we say they are alive. Even though they are asleep &amp; breathing we say they are still alive. About plants of they are green or of any other </a:t>
            </a:r>
            <a:r>
              <a:rPr lang="en-US" sz="1650" dirty="0" err="1" smtClean="0">
                <a:solidFill>
                  <a:srgbClr val="7030A0"/>
                </a:solidFill>
              </a:rPr>
              <a:t>colour</a:t>
            </a:r>
            <a:r>
              <a:rPr lang="en-US" sz="1650" dirty="0" smtClean="0">
                <a:solidFill>
                  <a:srgbClr val="7030A0"/>
                </a:solidFill>
              </a:rPr>
              <a:t> , we say they are alive. </a:t>
            </a:r>
          </a:p>
          <a:p>
            <a:pPr algn="just"/>
            <a:r>
              <a:rPr lang="en-US" sz="1650" dirty="0" smtClean="0">
                <a:solidFill>
                  <a:srgbClr val="7030A0"/>
                </a:solidFill>
              </a:rPr>
              <a:t>	By the effect of environments the organized &amp; order nature of living organisms breaks down  in course of time. If so happens organisms will no longer be alive This is why living creatures keep repairing &amp; maintaining their structure. The processes those together perform this maintenance job are called life processes. </a:t>
            </a:r>
          </a:p>
          <a:p>
            <a:pPr algn="just"/>
            <a:r>
              <a:rPr lang="en-US" sz="1650" dirty="0" smtClean="0">
                <a:solidFill>
                  <a:srgbClr val="7030A0"/>
                </a:solidFill>
              </a:rPr>
              <a:t>	Maintenance process prevents damage &amp; break down. So it needs energy. This energy comes outside the body as food &amp; the process is called </a:t>
            </a:r>
            <a:r>
              <a:rPr lang="en-US" sz="1650" b="1" u="sng" dirty="0" smtClean="0">
                <a:solidFill>
                  <a:srgbClr val="7030A0"/>
                </a:solidFill>
              </a:rPr>
              <a:t>nutrition .</a:t>
            </a:r>
            <a:r>
              <a:rPr lang="en-US" sz="1650" dirty="0" smtClean="0">
                <a:solidFill>
                  <a:srgbClr val="7030A0"/>
                </a:solidFill>
              </a:rPr>
              <a:t> For the growth of body size additional raw material will be need . It is fulfilled by food. Inside the body </a:t>
            </a:r>
            <a:r>
              <a:rPr lang="en-US" sz="1650" dirty="0" err="1" smtClean="0">
                <a:solidFill>
                  <a:srgbClr val="7030A0"/>
                </a:solidFill>
              </a:rPr>
              <a:t>oxidiging</a:t>
            </a:r>
            <a:r>
              <a:rPr lang="en-US" sz="1650" dirty="0" smtClean="0">
                <a:solidFill>
                  <a:srgbClr val="7030A0"/>
                </a:solidFill>
              </a:rPr>
              <a:t> &amp; reducing reactions takes place for the use of food. Many organisms use external source of </a:t>
            </a:r>
            <a:r>
              <a:rPr lang="en-US" sz="1650" dirty="0" err="1" smtClean="0">
                <a:solidFill>
                  <a:srgbClr val="7030A0"/>
                </a:solidFill>
              </a:rPr>
              <a:t>orygen</a:t>
            </a:r>
            <a:r>
              <a:rPr lang="en-US" sz="1650" dirty="0" smtClean="0">
                <a:solidFill>
                  <a:srgbClr val="7030A0"/>
                </a:solidFill>
              </a:rPr>
              <a:t>, for this oxidation process . This process of acquiring oxygen from the outside environment to break down food is called </a:t>
            </a:r>
            <a:r>
              <a:rPr lang="en-US" sz="1650" b="1" u="sng" dirty="0" smtClean="0">
                <a:solidFill>
                  <a:srgbClr val="7030A0"/>
                </a:solidFill>
              </a:rPr>
              <a:t>respiration</a:t>
            </a:r>
            <a:r>
              <a:rPr lang="en-US" sz="1650" b="1" dirty="0" smtClean="0">
                <a:solidFill>
                  <a:srgbClr val="7030A0"/>
                </a:solidFill>
              </a:rPr>
              <a:t>. </a:t>
            </a:r>
            <a:r>
              <a:rPr lang="en-US" sz="1650" dirty="0" smtClean="0">
                <a:solidFill>
                  <a:srgbClr val="7030A0"/>
                </a:solidFill>
              </a:rPr>
              <a:t>Inside the body by products are generated during oxidation of food for energy generation . The by products are harmful &amp; needs removal from the body, the process of removal of waste by products is called </a:t>
            </a:r>
            <a:r>
              <a:rPr lang="en-US" sz="1650" b="1" u="sng" dirty="0" smtClean="0">
                <a:solidFill>
                  <a:srgbClr val="7030A0"/>
                </a:solidFill>
              </a:rPr>
              <a:t>excretion</a:t>
            </a:r>
            <a:r>
              <a:rPr lang="en-US" sz="1650" dirty="0" smtClean="0">
                <a:solidFill>
                  <a:srgbClr val="7030A0"/>
                </a:solidFill>
              </a:rPr>
              <a:t> . </a:t>
            </a:r>
          </a:p>
          <a:p>
            <a:pPr algn="just"/>
            <a:r>
              <a:rPr lang="en-US" sz="1650" b="1" dirty="0" smtClean="0">
                <a:solidFill>
                  <a:srgbClr val="7030A0"/>
                </a:solidFill>
              </a:rPr>
              <a:t>	</a:t>
            </a:r>
            <a:r>
              <a:rPr lang="en-US" sz="1650" dirty="0" smtClean="0">
                <a:solidFill>
                  <a:srgbClr val="7030A0"/>
                </a:solidFill>
              </a:rPr>
              <a:t>In unicellular organisms the entire body surface is n contact with environment. The food is collected from the environment by body surface &amp; by product is diffused out to the environment . But in case of complex organisms to supply nutrients &amp; collect by product </a:t>
            </a:r>
            <a:r>
              <a:rPr lang="en-US" sz="1650" b="1" dirty="0" smtClean="0">
                <a:solidFill>
                  <a:srgbClr val="7030A0"/>
                </a:solidFill>
              </a:rPr>
              <a:t>Digestive System, Respiratory System, Transportation &amp; Circulatory System </a:t>
            </a:r>
            <a:r>
              <a:rPr lang="en-US" sz="1650" dirty="0" smtClean="0">
                <a:solidFill>
                  <a:srgbClr val="7030A0"/>
                </a:solidFill>
              </a:rPr>
              <a:t>has bee developed.  </a:t>
            </a:r>
          </a:p>
          <a:p>
            <a:pPr algn="just">
              <a:spcBef>
                <a:spcPct val="0"/>
              </a:spcBef>
            </a:pPr>
            <a:endParaRPr kumimoji="0" lang="en-US" sz="1600" b="0" i="0" u="none" strike="noStrike" kern="1200" cap="none" spc="0" normalizeH="0" baseline="0" noProof="0" dirty="0">
              <a:ln>
                <a:noFill/>
              </a:ln>
              <a:solidFill>
                <a:srgbClr val="7030A0"/>
              </a:solidFill>
              <a:effectLst/>
              <a:uLnTx/>
              <a:uFillTx/>
              <a:latin typeface="+mj-lt"/>
              <a:ea typeface="+mj-ea"/>
              <a:cs typeface="+mj-cs"/>
            </a:endParaRPr>
          </a:p>
        </p:txBody>
      </p:sp>
    </p:spTree>
  </p:cSld>
  <p:clrMapOvr>
    <a:masterClrMapping/>
  </p:clrMapOvr>
  <p:transition spd="slow" advTm="20000">
    <p:wheel spokes="3"/>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4">
                                            <p:txEl>
                                              <p:pRg st="0" end="0"/>
                                            </p:txEl>
                                          </p:spTgt>
                                        </p:tgtEl>
                                        <p:attrNameLst>
                                          <p:attrName>ppt_y</p:attrName>
                                        </p:attrNameLst>
                                      </p:cBhvr>
                                      <p:tavLst>
                                        <p:tav tm="0">
                                          <p:val>
                                            <p:strVal val="1+#ppt_h/2"/>
                                          </p:val>
                                        </p:tav>
                                        <p:tav tm="100000">
                                          <p:val>
                                            <p:strVal val="#ppt_y"/>
                                          </p:val>
                                        </p:tav>
                                      </p:tavLst>
                                    </p:anim>
                                  </p:childTnLst>
                                </p:cTn>
                              </p:par>
                              <p:par>
                                <p:cTn id="14" presetID="7" presetClass="entr" presetSubtype="4"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additive="base">
                                        <p:cTn id="16" dur="5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7" dur="5000" fill="hold"/>
                                        <p:tgtEl>
                                          <p:spTgt spid="4">
                                            <p:txEl>
                                              <p:pRg st="1" end="1"/>
                                            </p:txEl>
                                          </p:spTgt>
                                        </p:tgtEl>
                                        <p:attrNameLst>
                                          <p:attrName>ppt_y</p:attrName>
                                        </p:attrNameLst>
                                      </p:cBhvr>
                                      <p:tavLst>
                                        <p:tav tm="0">
                                          <p:val>
                                            <p:strVal val="1+#ppt_h/2"/>
                                          </p:val>
                                        </p:tav>
                                        <p:tav tm="100000">
                                          <p:val>
                                            <p:strVal val="#ppt_y"/>
                                          </p:val>
                                        </p:tav>
                                      </p:tavLst>
                                    </p:anim>
                                  </p:childTnLst>
                                </p:cTn>
                              </p:par>
                              <p:par>
                                <p:cTn id="18" presetID="7" presetClass="entr" presetSubtype="4"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additive="base">
                                        <p:cTn id="20" dur="5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1" dur="5000" fill="hold"/>
                                        <p:tgtEl>
                                          <p:spTgt spid="4">
                                            <p:txEl>
                                              <p:pRg st="2" end="2"/>
                                            </p:txEl>
                                          </p:spTgt>
                                        </p:tgtEl>
                                        <p:attrNameLst>
                                          <p:attrName>ppt_y</p:attrName>
                                        </p:attrNameLst>
                                      </p:cBhvr>
                                      <p:tavLst>
                                        <p:tav tm="0">
                                          <p:val>
                                            <p:strVal val="1+#ppt_h/2"/>
                                          </p:val>
                                        </p:tav>
                                        <p:tav tm="100000">
                                          <p:val>
                                            <p:strVal val="#ppt_y"/>
                                          </p:val>
                                        </p:tav>
                                      </p:tavLst>
                                    </p:anim>
                                  </p:childTnLst>
                                </p:cTn>
                              </p:par>
                              <p:par>
                                <p:cTn id="22" presetID="7" presetClass="entr" presetSubtype="4"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 calcmode="lin" valueType="num">
                                      <p:cBhvr additive="base">
                                        <p:cTn id="24" dur="5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4">
                                            <p:txEl>
                                              <p:pRg st="3" end="3"/>
                                            </p:txEl>
                                          </p:spTgt>
                                        </p:tgtEl>
                                        <p:attrNameLst>
                                          <p:attrName>ppt_y</p:attrName>
                                        </p:attrNameLst>
                                      </p:cBhvr>
                                      <p:tavLst>
                                        <p:tav tm="0">
                                          <p:val>
                                            <p:strVal val="1+#ppt_h/2"/>
                                          </p:val>
                                        </p:tav>
                                        <p:tav tm="100000">
                                          <p:val>
                                            <p:strVal val="#ppt_y"/>
                                          </p:val>
                                        </p:tav>
                                      </p:tavLst>
                                    </p:anim>
                                  </p:childTnLst>
                                </p:cTn>
                              </p:par>
                              <p:par>
                                <p:cTn id="26" presetID="7" presetClass="entr" presetSubtype="4" fill="hold" nodeType="with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additive="base">
                                        <p:cTn id="28" dur="5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9" dur="5000" fill="hold"/>
                                        <p:tgtEl>
                                          <p:spTgt spid="4">
                                            <p:txEl>
                                              <p:pRg st="4" end="4"/>
                                            </p:txEl>
                                          </p:spTgt>
                                        </p:tgtEl>
                                        <p:attrNameLst>
                                          <p:attrName>ppt_y</p:attrName>
                                        </p:attrNameLst>
                                      </p:cBhvr>
                                      <p:tavLst>
                                        <p:tav tm="0">
                                          <p:val>
                                            <p:strVal val="1+#ppt_h/2"/>
                                          </p:val>
                                        </p:tav>
                                        <p:tav tm="100000">
                                          <p:val>
                                            <p:strVal val="#ppt_y"/>
                                          </p:val>
                                        </p:tav>
                                      </p:tavLst>
                                    </p:anim>
                                  </p:childTnLst>
                                </p:cTn>
                              </p:par>
                              <p:par>
                                <p:cTn id="30" presetID="7" presetClass="entr" presetSubtype="4"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 calcmode="lin" valueType="num">
                                      <p:cBhvr additive="base">
                                        <p:cTn id="32" dur="5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3" dur="50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lstStyle/>
          <a:p>
            <a:pPr algn="ctr"/>
            <a:r>
              <a:rPr lang="en-US" sz="4800" b="1" dirty="0" smtClean="0"/>
              <a:t>NUTRITION </a:t>
            </a:r>
            <a:r>
              <a:rPr lang="en-US" b="1" dirty="0" smtClean="0"/>
              <a:t> </a:t>
            </a:r>
            <a:endParaRPr lang="en-US" dirty="0"/>
          </a:p>
        </p:txBody>
      </p:sp>
      <p:sp>
        <p:nvSpPr>
          <p:cNvPr id="3" name="Content Placeholder 2"/>
          <p:cNvSpPr>
            <a:spLocks noGrp="1"/>
          </p:cNvSpPr>
          <p:nvPr>
            <p:ph idx="1"/>
          </p:nvPr>
        </p:nvSpPr>
        <p:spPr>
          <a:xfrm>
            <a:off x="304800" y="1143000"/>
            <a:ext cx="8686800" cy="5334000"/>
          </a:xfrm>
        </p:spPr>
        <p:txBody>
          <a:bodyPr>
            <a:noAutofit/>
          </a:bodyPr>
          <a:lstStyle/>
          <a:p>
            <a:pPr algn="just">
              <a:lnSpc>
                <a:spcPct val="170000"/>
              </a:lnSpc>
            </a:pPr>
            <a:r>
              <a:rPr lang="en-US" sz="1850" dirty="0" smtClean="0">
                <a:solidFill>
                  <a:schemeClr val="tx1"/>
                </a:solidFill>
              </a:rPr>
              <a:t>We need energy for the functioning of our body. We need outside materials to grow, develop and synthesize protein like substances for our body. We get these all from food. Organisms fulfill this food requirement by deferent ways. Depending upon the way they can be group in two groups.</a:t>
            </a:r>
          </a:p>
          <a:p>
            <a:pPr algn="just">
              <a:lnSpc>
                <a:spcPct val="170000"/>
              </a:lnSpc>
              <a:buNone/>
            </a:pPr>
            <a:r>
              <a:rPr lang="en-US" sz="1850" b="1" dirty="0" smtClean="0">
                <a:solidFill>
                  <a:schemeClr val="tx1"/>
                </a:solidFill>
              </a:rPr>
              <a:t>1.	Autotrophic (</a:t>
            </a:r>
            <a:r>
              <a:rPr lang="en-US" sz="1850" b="1" dirty="0" err="1" smtClean="0">
                <a:solidFill>
                  <a:schemeClr val="tx1"/>
                </a:solidFill>
              </a:rPr>
              <a:t>Gr.autos‑self</a:t>
            </a:r>
            <a:r>
              <a:rPr lang="en-US" sz="1850" b="1" dirty="0" smtClean="0">
                <a:solidFill>
                  <a:schemeClr val="tx1"/>
                </a:solidFill>
              </a:rPr>
              <a:t>, </a:t>
            </a:r>
            <a:r>
              <a:rPr lang="en-US" sz="1850" b="1" dirty="0" err="1" smtClean="0">
                <a:solidFill>
                  <a:schemeClr val="tx1"/>
                </a:solidFill>
              </a:rPr>
              <a:t>trophe‑food</a:t>
            </a:r>
            <a:r>
              <a:rPr lang="en-US" sz="1850" b="1" dirty="0" smtClean="0">
                <a:solidFill>
                  <a:schemeClr val="tx1"/>
                </a:solidFill>
              </a:rPr>
              <a:t>) nutrition.</a:t>
            </a:r>
          </a:p>
          <a:p>
            <a:pPr algn="just">
              <a:lnSpc>
                <a:spcPct val="170000"/>
              </a:lnSpc>
            </a:pPr>
            <a:r>
              <a:rPr lang="en-US" sz="1850" dirty="0" smtClean="0">
                <a:solidFill>
                  <a:schemeClr val="tx1"/>
                </a:solidFill>
              </a:rPr>
              <a:t>Example‑ All green plants and few bacteria</a:t>
            </a:r>
          </a:p>
          <a:p>
            <a:pPr algn="just">
              <a:lnSpc>
                <a:spcPct val="170000"/>
              </a:lnSpc>
            </a:pPr>
            <a:r>
              <a:rPr lang="en-US" sz="1850" dirty="0" smtClean="0">
                <a:solidFill>
                  <a:schemeClr val="tx1"/>
                </a:solidFill>
              </a:rPr>
              <a:t>Carbon &amp; energy requirement of </a:t>
            </a:r>
            <a:r>
              <a:rPr lang="en-US" sz="1850" dirty="0" err="1" smtClean="0">
                <a:solidFill>
                  <a:schemeClr val="tx1"/>
                </a:solidFill>
              </a:rPr>
              <a:t>autotroph</a:t>
            </a:r>
            <a:r>
              <a:rPr lang="en-US" sz="1850" dirty="0" smtClean="0">
                <a:solidFill>
                  <a:schemeClr val="tx1"/>
                </a:solidFill>
              </a:rPr>
              <a:t> is fulfilled by process of photosynthesis. Photosynthesis is the process by which the </a:t>
            </a:r>
            <a:r>
              <a:rPr lang="en-US" sz="1850" dirty="0" err="1" smtClean="0">
                <a:solidFill>
                  <a:schemeClr val="tx1"/>
                </a:solidFill>
              </a:rPr>
              <a:t>autotroph</a:t>
            </a:r>
            <a:r>
              <a:rPr lang="en-US" sz="1850" dirty="0" smtClean="0">
                <a:solidFill>
                  <a:schemeClr val="tx1"/>
                </a:solidFill>
              </a:rPr>
              <a:t> in substances form outside environment  &amp; convert then in to Stored form of energy. They take carbon dioxide &amp; water form outside which is converted in to carbohydrate in presence of sunlight and chlorophyll . </a:t>
            </a:r>
          </a:p>
          <a:p>
            <a:pPr algn="just">
              <a:lnSpc>
                <a:spcPct val="170000"/>
              </a:lnSpc>
              <a:buNone/>
            </a:pPr>
            <a:r>
              <a:rPr lang="en-US" sz="1850" dirty="0" smtClean="0">
                <a:solidFill>
                  <a:schemeClr val="tx1"/>
                </a:solidFill>
              </a:rPr>
              <a:t> </a:t>
            </a:r>
            <a:endParaRPr lang="en-US" sz="1850" dirty="0">
              <a:solidFill>
                <a:schemeClr val="tx1"/>
              </a:solidFill>
            </a:endParaRPr>
          </a:p>
        </p:txBody>
      </p:sp>
    </p:spTree>
  </p:cSld>
  <p:clrMapOvr>
    <a:masterClrMapping/>
  </p:clrMapOvr>
  <p:transition advTm="5000">
    <p:push/>
    <p:sndAc>
      <p:stSnd>
        <p:snd r:embed="rId2" name="bomb.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9"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9"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9"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96875"/>
            <a:ext cx="8686800" cy="746125"/>
          </a:xfrm>
        </p:spPr>
        <p:txBody>
          <a:bodyPr>
            <a:normAutofit/>
          </a:bodyPr>
          <a:lstStyle/>
          <a:p>
            <a:pPr algn="just">
              <a:buNone/>
            </a:pPr>
            <a:r>
              <a:rPr lang="en-US" sz="2200" dirty="0" smtClean="0">
                <a:solidFill>
                  <a:schemeClr val="tx1"/>
                </a:solidFill>
              </a:rPr>
              <a:t>6CO</a:t>
            </a:r>
            <a:r>
              <a:rPr lang="en-US" sz="2200" baseline="-25000" dirty="0" smtClean="0">
                <a:solidFill>
                  <a:schemeClr val="tx1"/>
                </a:solidFill>
              </a:rPr>
              <a:t>2</a:t>
            </a:r>
            <a:r>
              <a:rPr lang="en-US" sz="2200" dirty="0" smtClean="0">
                <a:solidFill>
                  <a:schemeClr val="tx1"/>
                </a:solidFill>
              </a:rPr>
              <a:t> + 12H</a:t>
            </a:r>
            <a:r>
              <a:rPr lang="en-US" sz="2200" baseline="-25000" dirty="0" smtClean="0">
                <a:solidFill>
                  <a:schemeClr val="tx1"/>
                </a:solidFill>
              </a:rPr>
              <a:t>2</a:t>
            </a:r>
            <a:r>
              <a:rPr lang="en-US" sz="2200" dirty="0" smtClean="0">
                <a:solidFill>
                  <a:schemeClr val="tx1"/>
                </a:solidFill>
              </a:rPr>
              <a:t>O                      C</a:t>
            </a:r>
            <a:r>
              <a:rPr lang="en-US" sz="2200" baseline="-25000" dirty="0" smtClean="0">
                <a:solidFill>
                  <a:schemeClr val="tx1"/>
                </a:solidFill>
              </a:rPr>
              <a:t>6</a:t>
            </a:r>
            <a:r>
              <a:rPr lang="en-US" sz="2200" dirty="0" smtClean="0">
                <a:solidFill>
                  <a:schemeClr val="tx1"/>
                </a:solidFill>
              </a:rPr>
              <a:t>H</a:t>
            </a:r>
            <a:r>
              <a:rPr lang="en-US" sz="2200" baseline="-25000" dirty="0" smtClean="0">
                <a:solidFill>
                  <a:schemeClr val="tx1"/>
                </a:solidFill>
              </a:rPr>
              <a:t>12</a:t>
            </a:r>
            <a:r>
              <a:rPr lang="en-US" sz="2200" dirty="0" smtClean="0">
                <a:solidFill>
                  <a:schemeClr val="tx1"/>
                </a:solidFill>
              </a:rPr>
              <a:t>O</a:t>
            </a:r>
            <a:r>
              <a:rPr lang="en-US" sz="2200" baseline="-25000" dirty="0" smtClean="0">
                <a:solidFill>
                  <a:schemeClr val="tx1"/>
                </a:solidFill>
              </a:rPr>
              <a:t>6</a:t>
            </a:r>
            <a:r>
              <a:rPr lang="en-US" sz="2200" dirty="0" smtClean="0">
                <a:solidFill>
                  <a:schemeClr val="tx1"/>
                </a:solidFill>
              </a:rPr>
              <a:t> + 6H</a:t>
            </a:r>
            <a:r>
              <a:rPr lang="en-US" sz="2200" baseline="-25000" dirty="0" smtClean="0">
                <a:solidFill>
                  <a:schemeClr val="tx1"/>
                </a:solidFill>
              </a:rPr>
              <a:t>2</a:t>
            </a:r>
            <a:r>
              <a:rPr lang="en-US" sz="2200" dirty="0" smtClean="0">
                <a:solidFill>
                  <a:schemeClr val="tx1"/>
                </a:solidFill>
              </a:rPr>
              <a:t>O + 6O</a:t>
            </a:r>
            <a:r>
              <a:rPr lang="en-US" sz="2200" baseline="-25000" dirty="0" smtClean="0">
                <a:solidFill>
                  <a:schemeClr val="tx1"/>
                </a:solidFill>
              </a:rPr>
              <a:t>2</a:t>
            </a:r>
            <a:endParaRPr lang="en-US" sz="2200" dirty="0">
              <a:solidFill>
                <a:schemeClr val="tx1"/>
              </a:solidFill>
            </a:endParaRPr>
          </a:p>
        </p:txBody>
      </p:sp>
      <p:sp>
        <p:nvSpPr>
          <p:cNvPr id="6" name="TextBox 5"/>
          <p:cNvSpPr txBox="1"/>
          <p:nvPr/>
        </p:nvSpPr>
        <p:spPr>
          <a:xfrm>
            <a:off x="1905000" y="20873"/>
            <a:ext cx="1676400" cy="1045927"/>
          </a:xfrm>
          <a:prstGeom prst="rect">
            <a:avLst/>
          </a:prstGeom>
          <a:noFill/>
        </p:spPr>
        <p:txBody>
          <a:bodyPr wrap="square" rtlCol="0">
            <a:spAutoFit/>
          </a:bodyPr>
          <a:lstStyle/>
          <a:p>
            <a:pPr algn="ctr">
              <a:lnSpc>
                <a:spcPct val="150000"/>
              </a:lnSpc>
            </a:pPr>
            <a:r>
              <a:rPr lang="en-US" sz="2200" i="1" dirty="0" smtClean="0"/>
              <a:t>Chlorophyll</a:t>
            </a:r>
          </a:p>
          <a:p>
            <a:pPr algn="ctr">
              <a:lnSpc>
                <a:spcPct val="150000"/>
              </a:lnSpc>
            </a:pPr>
            <a:r>
              <a:rPr lang="en-US" sz="2200" i="1" dirty="0" smtClean="0"/>
              <a:t>Sunlight</a:t>
            </a:r>
            <a:endParaRPr lang="en-US" sz="2200" i="1" dirty="0"/>
          </a:p>
        </p:txBody>
      </p:sp>
      <p:cxnSp>
        <p:nvCxnSpPr>
          <p:cNvPr id="8" name="Straight Arrow Connector 7"/>
          <p:cNvCxnSpPr/>
          <p:nvPr/>
        </p:nvCxnSpPr>
        <p:spPr>
          <a:xfrm>
            <a:off x="2209800" y="6096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Content Placeholder 2"/>
          <p:cNvSpPr txBox="1">
            <a:spLocks/>
          </p:cNvSpPr>
          <p:nvPr/>
        </p:nvSpPr>
        <p:spPr>
          <a:xfrm>
            <a:off x="228600" y="1158875"/>
            <a:ext cx="8686800" cy="3108325"/>
          </a:xfrm>
          <a:prstGeom prst="rect">
            <a:avLst/>
          </a:prstGeom>
        </p:spPr>
        <p:txBody>
          <a:bodyPr vert="horz">
            <a:noAutofit/>
          </a:bodyPr>
          <a:lstStyle/>
          <a:p>
            <a:pPr algn="just">
              <a:lnSpc>
                <a:spcPct val="150000"/>
              </a:lnSpc>
            </a:pPr>
            <a:r>
              <a:rPr lang="en-US" sz="2200" dirty="0" smtClean="0"/>
              <a:t>The following events occurs in photosynthesis. </a:t>
            </a:r>
          </a:p>
          <a:p>
            <a:pPr algn="just">
              <a:lnSpc>
                <a:spcPct val="150000"/>
              </a:lnSpc>
            </a:pPr>
            <a:r>
              <a:rPr lang="en-US" sz="2200" dirty="0" err="1" smtClean="0"/>
              <a:t>i</a:t>
            </a:r>
            <a:r>
              <a:rPr lang="en-US" sz="2200" dirty="0" smtClean="0"/>
              <a:t>)      Absorption of sunlight by chlorophyll pigment . </a:t>
            </a:r>
          </a:p>
          <a:p>
            <a:pPr marL="514350" indent="-514350" algn="just">
              <a:lnSpc>
                <a:spcPct val="150000"/>
              </a:lnSpc>
              <a:buAutoNum type="romanLcParenR" startAt="2"/>
            </a:pPr>
            <a:r>
              <a:rPr lang="en-US" sz="2200" dirty="0" smtClean="0"/>
              <a:t>Conversion of light energy to chemical energy ( ATP &amp; NADPH</a:t>
            </a:r>
            <a:r>
              <a:rPr lang="en-US" sz="2200" baseline="-25000" dirty="0" smtClean="0"/>
              <a:t>2</a:t>
            </a:r>
            <a:r>
              <a:rPr lang="en-US" sz="2200" dirty="0" smtClean="0"/>
              <a:t> ) &amp; splitting     </a:t>
            </a:r>
          </a:p>
          <a:p>
            <a:pPr marL="514350" indent="-514350" algn="just">
              <a:lnSpc>
                <a:spcPct val="150000"/>
              </a:lnSpc>
            </a:pPr>
            <a:r>
              <a:rPr lang="en-US" sz="2200" dirty="0" smtClean="0"/>
              <a:t>        of H</a:t>
            </a:r>
            <a:r>
              <a:rPr lang="en-US" sz="2200" baseline="-25000" dirty="0" smtClean="0"/>
              <a:t>2</a:t>
            </a:r>
            <a:r>
              <a:rPr lang="en-US" sz="2200" dirty="0" smtClean="0"/>
              <a:t>O to CO</a:t>
            </a:r>
            <a:r>
              <a:rPr lang="en-US" sz="2200" baseline="-25000" dirty="0" smtClean="0"/>
              <a:t>2</a:t>
            </a:r>
            <a:r>
              <a:rPr lang="en-US" sz="2200" dirty="0" smtClean="0"/>
              <a:t> &amp; H</a:t>
            </a:r>
            <a:r>
              <a:rPr lang="en-US" sz="2200" baseline="-25000" dirty="0" smtClean="0"/>
              <a:t>2</a:t>
            </a:r>
            <a:r>
              <a:rPr lang="en-US" sz="2200" dirty="0" smtClean="0"/>
              <a:t>. </a:t>
            </a:r>
          </a:p>
          <a:p>
            <a:pPr algn="just">
              <a:lnSpc>
                <a:spcPct val="150000"/>
              </a:lnSpc>
            </a:pPr>
            <a:r>
              <a:rPr lang="en-US" sz="2200" dirty="0" smtClean="0"/>
              <a:t>iii)    Reduction of CO</a:t>
            </a:r>
            <a:r>
              <a:rPr lang="en-US" sz="2200" baseline="-25000" dirty="0" smtClean="0"/>
              <a:t>2</a:t>
            </a:r>
            <a:r>
              <a:rPr lang="en-US" sz="2200" dirty="0" smtClean="0"/>
              <a:t> to C</a:t>
            </a:r>
            <a:r>
              <a:rPr lang="en-US" sz="2200" baseline="-25000" dirty="0" smtClean="0"/>
              <a:t>6</a:t>
            </a:r>
            <a:r>
              <a:rPr lang="en-US" sz="2200" dirty="0" smtClean="0"/>
              <a:t>H</a:t>
            </a:r>
            <a:r>
              <a:rPr lang="en-US" sz="2200" baseline="-25000" dirty="0" smtClean="0"/>
              <a:t>12</a:t>
            </a:r>
            <a:r>
              <a:rPr lang="en-US" sz="2200" dirty="0" smtClean="0"/>
              <a:t>O</a:t>
            </a:r>
            <a:r>
              <a:rPr lang="en-US" sz="2200" baseline="-25000" dirty="0" smtClean="0"/>
              <a:t>6</a:t>
            </a:r>
            <a:r>
              <a:rPr lang="en-US" sz="2200" dirty="0" smtClean="0"/>
              <a:t> by the use of chemical energy .</a:t>
            </a:r>
            <a:endParaRPr kumimoji="0" lang="en-US" sz="2200" b="0" i="0" u="none" strike="noStrike" kern="1200" cap="none" spc="0" normalizeH="0" baseline="0" noProof="0" dirty="0">
              <a:ln>
                <a:noFill/>
              </a:ln>
              <a:solidFill>
                <a:schemeClr val="tx2"/>
              </a:solidFill>
              <a:effectLst/>
              <a:uLnTx/>
              <a:uFillTx/>
              <a:latin typeface="+mn-lt"/>
              <a:ea typeface="+mn-ea"/>
              <a:cs typeface="+mn-cs"/>
            </a:endParaRPr>
          </a:p>
        </p:txBody>
      </p:sp>
      <p:pic>
        <p:nvPicPr>
          <p:cNvPr id="7" name="Picture 6" descr="irrigation-photosynthesis.gif"/>
          <p:cNvPicPr/>
          <p:nvPr/>
        </p:nvPicPr>
        <p:blipFill>
          <a:blip r:embed="rId3"/>
          <a:stretch>
            <a:fillRect/>
          </a:stretch>
        </p:blipFill>
        <p:spPr>
          <a:xfrm>
            <a:off x="5943600" y="4267200"/>
            <a:ext cx="3200400" cy="2438400"/>
          </a:xfrm>
          <a:prstGeom prst="rect">
            <a:avLst/>
          </a:prstGeom>
        </p:spPr>
      </p:pic>
      <p:sp>
        <p:nvSpPr>
          <p:cNvPr id="9" name="Content Placeholder 2"/>
          <p:cNvSpPr txBox="1">
            <a:spLocks/>
          </p:cNvSpPr>
          <p:nvPr/>
        </p:nvSpPr>
        <p:spPr>
          <a:xfrm>
            <a:off x="304800" y="4343400"/>
            <a:ext cx="5638800" cy="2362199"/>
          </a:xfrm>
          <a:prstGeom prst="rect">
            <a:avLst/>
          </a:prstGeom>
        </p:spPr>
        <p:txBody>
          <a:bodyPr vert="horz">
            <a:noAutofit/>
          </a:bodyPr>
          <a:lstStyle/>
          <a:p>
            <a:pPr marL="342900" lvl="0" indent="-342900" algn="just">
              <a:lnSpc>
                <a:spcPct val="150000"/>
              </a:lnSpc>
              <a:spcBef>
                <a:spcPct val="20000"/>
              </a:spcBef>
              <a:buClr>
                <a:schemeClr val="accent1"/>
              </a:buClr>
              <a:buSzPct val="70000"/>
              <a:buFont typeface="Wingdings 2"/>
              <a:buChar char=""/>
            </a:pPr>
            <a:r>
              <a:rPr lang="en-US" sz="1900" dirty="0" smtClean="0"/>
              <a:t>Other raw materials like nitrogen, </a:t>
            </a:r>
            <a:r>
              <a:rPr lang="en-US" sz="1900" dirty="0" err="1" smtClean="0"/>
              <a:t>sulphur</a:t>
            </a:r>
            <a:r>
              <a:rPr lang="en-US" sz="1900" dirty="0" smtClean="0"/>
              <a:t>, phosphorus, calcium like minerals are absorbed from soil along with water o build of the plant body. Plants obtain CO</a:t>
            </a:r>
            <a:r>
              <a:rPr lang="en-US" sz="1900" baseline="-25000" dirty="0" smtClean="0"/>
              <a:t>2</a:t>
            </a:r>
            <a:r>
              <a:rPr lang="en-US" sz="1900" dirty="0" smtClean="0"/>
              <a:t> form atmosphere through stomata of leaves and minerals and water by root.</a:t>
            </a:r>
            <a:endParaRPr kumimoji="0" lang="en-US" sz="190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advTm="5000">
    <p:circle/>
    <p:sndAc>
      <p:stSnd>
        <p:snd r:embed="rId2" name="explod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nodeType="clickEffect">
                                  <p:stCondLst>
                                    <p:cond delay="0"/>
                                  </p:stCondLst>
                                  <p:iterate type="lt">
                                    <p:tmPct val="10000"/>
                                  </p:iterate>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1"/>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
                                          </p:val>
                                        </p:tav>
                                        <p:tav tm="100000">
                                          <p:val>
                                            <p:strVal val="#ppt_y"/>
                                          </p:val>
                                        </p:tav>
                                      </p:tavLst>
                                    </p:anim>
                                  </p:childTnLst>
                                </p:cTn>
                              </p:par>
                              <p:par>
                                <p:cTn id="15" presetID="40" presetClass="entr" presetSubtype="0" fill="hold" nodeType="withEffect">
                                  <p:stCondLst>
                                    <p:cond delay="0"/>
                                  </p:stCondLst>
                                  <p:iterate type="lt">
                                    <p:tmPct val="10000"/>
                                  </p:iterate>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1000"/>
                                        <p:tgtEl>
                                          <p:spTgt spid="6">
                                            <p:txEl>
                                              <p:pRg st="1" end="1"/>
                                            </p:txEl>
                                          </p:spTgt>
                                        </p:tgtEl>
                                      </p:cBhvr>
                                    </p:animEffect>
                                    <p:anim calcmode="lin" valueType="num">
                                      <p:cBhvr>
                                        <p:cTn id="18" dur="1000" fill="hold"/>
                                        <p:tgtEl>
                                          <p:spTgt spid="6">
                                            <p:txEl>
                                              <p:pRg st="1" end="1"/>
                                            </p:txEl>
                                          </p:spTgt>
                                        </p:tgtEl>
                                        <p:attrNameLst>
                                          <p:attrName>ppt_x</p:attrName>
                                        </p:attrNameLst>
                                      </p:cBhvr>
                                      <p:tavLst>
                                        <p:tav tm="0">
                                          <p:val>
                                            <p:strVal val="#ppt_x-.1"/>
                                          </p:val>
                                        </p:tav>
                                        <p:tav tm="100000">
                                          <p:val>
                                            <p:strVal val="#ppt_x"/>
                                          </p:val>
                                        </p:tav>
                                      </p:tavLst>
                                    </p:anim>
                                    <p:anim calcmode="lin" valueType="num">
                                      <p:cBhvr>
                                        <p:cTn id="19" dur="10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6" presetClass="entr" presetSubtype="0" fill="hold" grpId="0" nodeType="clickEffect">
                                  <p:stCondLst>
                                    <p:cond delay="0"/>
                                  </p:stCondLst>
                                  <p:iterate type="lt">
                                    <p:tmPct val="10000"/>
                                  </p:iterate>
                                  <p:childTnLst>
                                    <p:set>
                                      <p:cBhvr>
                                        <p:cTn id="23" dur="1" fill="hold">
                                          <p:stCondLst>
                                            <p:cond delay="0"/>
                                          </p:stCondLst>
                                        </p:cTn>
                                        <p:tgtEl>
                                          <p:spTgt spid="10"/>
                                        </p:tgtEl>
                                        <p:attrNameLst>
                                          <p:attrName>style.visibility</p:attrName>
                                        </p:attrNameLst>
                                      </p:cBhvr>
                                      <p:to>
                                        <p:strVal val="visible"/>
                                      </p:to>
                                    </p:set>
                                    <p:anim by="(-#ppt_w*2)" calcmode="lin" valueType="num">
                                      <p:cBhvr rctx="PPT">
                                        <p:cTn id="24" dur="500" autoRev="1" fill="hold">
                                          <p:stCondLst>
                                            <p:cond delay="0"/>
                                          </p:stCondLst>
                                        </p:cTn>
                                        <p:tgtEl>
                                          <p:spTgt spid="10"/>
                                        </p:tgtEl>
                                        <p:attrNameLst>
                                          <p:attrName>ppt_w</p:attrName>
                                        </p:attrNameLst>
                                      </p:cBhvr>
                                    </p:anim>
                                    <p:anim by="(#ppt_w*0.50)" calcmode="lin" valueType="num">
                                      <p:cBhvr>
                                        <p:cTn id="25" dur="500" decel="50000" autoRev="1" fill="hold">
                                          <p:stCondLst>
                                            <p:cond delay="0"/>
                                          </p:stCondLst>
                                        </p:cTn>
                                        <p:tgtEl>
                                          <p:spTgt spid="10"/>
                                        </p:tgtEl>
                                        <p:attrNameLst>
                                          <p:attrName>ppt_x</p:attrName>
                                        </p:attrNameLst>
                                      </p:cBhvr>
                                    </p:anim>
                                    <p:anim from="(-#ppt_h/2)" to="(#ppt_y)" calcmode="lin" valueType="num">
                                      <p:cBhvr>
                                        <p:cTn id="26" dur="1000" fill="hold">
                                          <p:stCondLst>
                                            <p:cond delay="0"/>
                                          </p:stCondLst>
                                        </p:cTn>
                                        <p:tgtEl>
                                          <p:spTgt spid="10"/>
                                        </p:tgtEl>
                                        <p:attrNameLst>
                                          <p:attrName>ppt_y</p:attrName>
                                        </p:attrNameLst>
                                      </p:cBhvr>
                                    </p:anim>
                                    <p:animRot by="21600000">
                                      <p:cBhvr>
                                        <p:cTn id="27" dur="1000" fill="hold">
                                          <p:stCondLst>
                                            <p:cond delay="0"/>
                                          </p:stCondLst>
                                        </p:cTn>
                                        <p:tgtEl>
                                          <p:spTgt spid="10"/>
                                        </p:tgtEl>
                                        <p:attrNameLst>
                                          <p:attrName>r</p:attrName>
                                        </p:attrNameLst>
                                      </p:cBhvr>
                                    </p:animRot>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grpId="0" nodeType="clickEffect">
                                  <p:stCondLst>
                                    <p:cond delay="0"/>
                                  </p:stCondLst>
                                  <p:iterate type="lt">
                                    <p:tmPct val="10000"/>
                                  </p:iterate>
                                  <p:childTnLst>
                                    <p:set>
                                      <p:cBhvr>
                                        <p:cTn id="31" dur="1" fill="hold">
                                          <p:stCondLst>
                                            <p:cond delay="0"/>
                                          </p:stCondLst>
                                        </p:cTn>
                                        <p:tgtEl>
                                          <p:spTgt spid="9"/>
                                        </p:tgtEl>
                                        <p:attrNameLst>
                                          <p:attrName>style.visibility</p:attrName>
                                        </p:attrNameLst>
                                      </p:cBhvr>
                                      <p:to>
                                        <p:strVal val="visible"/>
                                      </p:to>
                                    </p:set>
                                    <p:animEffect transition="in" filter="fade">
                                      <p:cBhvr>
                                        <p:cTn id="32" dur="2000"/>
                                        <p:tgtEl>
                                          <p:spTgt spid="9"/>
                                        </p:tgtEl>
                                      </p:cBhvr>
                                    </p:animEffect>
                                    <p:anim calcmode="lin" valueType="num">
                                      <p:cBhvr>
                                        <p:cTn id="33" dur="2000" fill="hold"/>
                                        <p:tgtEl>
                                          <p:spTgt spid="9"/>
                                        </p:tgtEl>
                                        <p:attrNameLst>
                                          <p:attrName>ppt_w</p:attrName>
                                        </p:attrNameLst>
                                      </p:cBhvr>
                                      <p:tavLst>
                                        <p:tav tm="0" fmla="#ppt_w*sin(2.5*pi*$)">
                                          <p:val>
                                            <p:fltVal val="0"/>
                                          </p:val>
                                        </p:tav>
                                        <p:tav tm="100000">
                                          <p:val>
                                            <p:fltVal val="1"/>
                                          </p:val>
                                        </p:tav>
                                      </p:tavLst>
                                    </p:anim>
                                    <p:anim calcmode="lin" valueType="num">
                                      <p:cBhvr>
                                        <p:cTn id="34"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1"/>
            <a:ext cx="8686800" cy="3124199"/>
          </a:xfrm>
        </p:spPr>
        <p:txBody>
          <a:bodyPr>
            <a:normAutofit/>
          </a:bodyPr>
          <a:lstStyle/>
          <a:p>
            <a:pPr>
              <a:buNone/>
            </a:pPr>
            <a:r>
              <a:rPr lang="en-US" b="1" dirty="0" smtClean="0"/>
              <a:t>2.	 Heterotrophic (</a:t>
            </a:r>
            <a:r>
              <a:rPr lang="en-US" b="1" dirty="0" err="1" smtClean="0"/>
              <a:t>Gr.heteros‑others</a:t>
            </a:r>
            <a:r>
              <a:rPr lang="en-US" b="1" dirty="0" smtClean="0"/>
              <a:t>, </a:t>
            </a:r>
            <a:r>
              <a:rPr lang="en-US" b="1" dirty="0" err="1" smtClean="0"/>
              <a:t>trophe‑food</a:t>
            </a:r>
            <a:r>
              <a:rPr lang="en-US" b="1" dirty="0" smtClean="0"/>
              <a:t>) </a:t>
            </a:r>
            <a:endParaRPr lang="en-US" dirty="0" smtClean="0"/>
          </a:p>
          <a:p>
            <a:pPr algn="just"/>
            <a:r>
              <a:rPr lang="en-US" sz="2400" dirty="0" smtClean="0"/>
              <a:t>Example – All animals and fungi, most bacteria and few flowering plants</a:t>
            </a:r>
          </a:p>
          <a:p>
            <a:pPr algn="just"/>
            <a:r>
              <a:rPr lang="en-US" sz="2400" dirty="0" smtClean="0"/>
              <a:t>	These organisms depend upon others  for their food . Some organisms break down food material outside the body and then absorb it like bread mold, yeast and mushroom. Others take hole material and break down inside the body . </a:t>
            </a:r>
          </a:p>
          <a:p>
            <a:pPr algn="just"/>
            <a:endParaRPr lang="en-US" dirty="0"/>
          </a:p>
        </p:txBody>
      </p:sp>
      <p:sp>
        <p:nvSpPr>
          <p:cNvPr id="4" name="Content Placeholder 2"/>
          <p:cNvSpPr txBox="1">
            <a:spLocks/>
          </p:cNvSpPr>
          <p:nvPr/>
        </p:nvSpPr>
        <p:spPr>
          <a:xfrm>
            <a:off x="304800" y="3657600"/>
            <a:ext cx="8686800" cy="2971800"/>
          </a:xfrm>
          <a:prstGeom prst="rect">
            <a:avLst/>
          </a:prstGeom>
        </p:spPr>
        <p:txBody>
          <a:bodyPr vert="horz">
            <a:normAutofit/>
          </a:bodyPr>
          <a:lstStyle/>
          <a:p>
            <a:r>
              <a:rPr lang="en-US" sz="3500" b="1" u="sng" dirty="0" smtClean="0"/>
              <a:t>NUTRITION IN AMOEBA</a:t>
            </a:r>
            <a:endParaRPr lang="en-US" sz="3500" b="1" dirty="0" smtClean="0"/>
          </a:p>
          <a:p>
            <a:pPr algn="just"/>
            <a:r>
              <a:rPr lang="en-US" sz="2400" dirty="0" smtClean="0"/>
              <a:t>Unicellular amoeba takes of food particle form the environment by its pseudopodia. The food remains inside the cell as food </a:t>
            </a:r>
            <a:r>
              <a:rPr lang="en-US" sz="2400" dirty="0" err="1" smtClean="0"/>
              <a:t>vacule</a:t>
            </a:r>
            <a:r>
              <a:rPr lang="en-US" sz="2400" dirty="0" smtClean="0"/>
              <a:t>. The complex food is broken down in to simpler form here. Undigested material is removed to the body surface and then to the environment . </a:t>
            </a:r>
            <a:endParaRPr lang="en-US" sz="2400" dirty="0"/>
          </a:p>
        </p:txBody>
      </p:sp>
    </p:spTree>
  </p:cSld>
  <p:clrMapOvr>
    <a:masterClrMapping/>
  </p:clrMapOvr>
  <p:transition>
    <p:circle/>
    <p:sndAc>
      <p:stSnd>
        <p:snd r:embed="rId2" name="cashreg.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to="" calcmode="lin" valueType="num">
                                      <p:cBhvr>
                                        <p:cTn id="22" dur="1" fill="hold"/>
                                        <p:tgtEl>
                                          <p:spTgt spid="4">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 to="" calcmode="lin" valueType="num">
                                      <p:cBhvr>
                                        <p:cTn id="27" dur="1" fill="hold"/>
                                        <p:tgtEl>
                                          <p:spTgt spid="4">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03237"/>
            <a:ext cx="8686800" cy="2011363"/>
          </a:xfrm>
        </p:spPr>
        <p:txBody>
          <a:bodyPr>
            <a:normAutofit/>
          </a:bodyPr>
          <a:lstStyle/>
          <a:p>
            <a:pPr>
              <a:buNone/>
            </a:pPr>
            <a:r>
              <a:rPr lang="en-US" b="1" u="sng" dirty="0" smtClean="0"/>
              <a:t>Nutrition in Human being</a:t>
            </a:r>
            <a:endParaRPr lang="en-US" dirty="0" smtClean="0"/>
          </a:p>
          <a:p>
            <a:pPr algn="just"/>
            <a:r>
              <a:rPr lang="en-US" sz="2400" dirty="0" smtClean="0"/>
              <a:t>Nutrition in Human being is completed by the process of ejection, digestion, absorption, assimilation &amp;  </a:t>
            </a:r>
            <a:r>
              <a:rPr lang="en-US" sz="2400" dirty="0" err="1" smtClean="0"/>
              <a:t>egestion</a:t>
            </a:r>
            <a:r>
              <a:rPr lang="en-US" sz="2400" dirty="0" smtClean="0"/>
              <a:t> of food material. This is achieved by a system celled digestive system </a:t>
            </a:r>
            <a:r>
              <a:rPr lang="en-US" dirty="0" smtClean="0"/>
              <a:t>. </a:t>
            </a:r>
            <a:endParaRPr lang="en-US" dirty="0"/>
          </a:p>
        </p:txBody>
      </p:sp>
      <p:pic>
        <p:nvPicPr>
          <p:cNvPr id="5" name="Picture 4" descr="057 Digestive system.jpg"/>
          <p:cNvPicPr/>
          <p:nvPr/>
        </p:nvPicPr>
        <p:blipFill>
          <a:blip r:embed="rId3">
            <a:lum bright="20000" contrast="20000"/>
          </a:blip>
          <a:stretch>
            <a:fillRect/>
          </a:stretch>
        </p:blipFill>
        <p:spPr>
          <a:xfrm>
            <a:off x="4648200" y="2514600"/>
            <a:ext cx="4191000" cy="4191000"/>
          </a:xfrm>
          <a:prstGeom prst="rect">
            <a:avLst/>
          </a:prstGeom>
        </p:spPr>
      </p:pic>
      <p:sp>
        <p:nvSpPr>
          <p:cNvPr id="4" name="Content Placeholder 2"/>
          <p:cNvSpPr txBox="1">
            <a:spLocks/>
          </p:cNvSpPr>
          <p:nvPr/>
        </p:nvSpPr>
        <p:spPr>
          <a:xfrm>
            <a:off x="304800" y="2438400"/>
            <a:ext cx="4953000" cy="4419600"/>
          </a:xfrm>
          <a:prstGeom prst="rect">
            <a:avLst/>
          </a:prstGeom>
        </p:spPr>
        <p:txBody>
          <a:bodyPr vert="horz">
            <a:normAutofit/>
          </a:bodyPr>
          <a:lstStyle/>
          <a:p>
            <a:r>
              <a:rPr lang="en-US" sz="2000" b="1" u="sng" dirty="0" smtClean="0"/>
              <a:t>Digestive system of human being</a:t>
            </a:r>
            <a:endParaRPr lang="en-US" sz="2000" dirty="0" smtClean="0"/>
          </a:p>
          <a:p>
            <a:r>
              <a:rPr lang="en-US" sz="2000" dirty="0" smtClean="0"/>
              <a:t>Digestive system of human being consists of </a:t>
            </a:r>
            <a:r>
              <a:rPr lang="en-US" sz="2000" b="1" dirty="0" smtClean="0"/>
              <a:t>Elementary Canal &amp; Digestive Gland.</a:t>
            </a:r>
            <a:r>
              <a:rPr lang="en-US" sz="2000" dirty="0" smtClean="0"/>
              <a:t>  </a:t>
            </a:r>
          </a:p>
          <a:p>
            <a:r>
              <a:rPr lang="en-US" sz="2000" b="1" dirty="0" err="1" smtClean="0"/>
              <a:t>i</a:t>
            </a:r>
            <a:r>
              <a:rPr lang="en-US" sz="2000" b="1" dirty="0" smtClean="0"/>
              <a:t>. Elementary canal.</a:t>
            </a:r>
            <a:endParaRPr lang="en-US" sz="2000" dirty="0" smtClean="0"/>
          </a:p>
          <a:p>
            <a:r>
              <a:rPr lang="en-US" sz="2000" dirty="0" smtClean="0"/>
              <a:t>1. </a:t>
            </a:r>
            <a:r>
              <a:rPr lang="en-US" sz="2000" dirty="0" err="1" smtClean="0"/>
              <a:t>Buccal</a:t>
            </a:r>
            <a:r>
              <a:rPr lang="en-US" sz="2000" dirty="0" smtClean="0"/>
              <a:t> cavity (Mouth).</a:t>
            </a:r>
          </a:p>
          <a:p>
            <a:r>
              <a:rPr lang="en-US" sz="2000" dirty="0" smtClean="0"/>
              <a:t>2. </a:t>
            </a:r>
            <a:r>
              <a:rPr lang="en-US" sz="2000" dirty="0" err="1" smtClean="0"/>
              <a:t>Oesophagus</a:t>
            </a:r>
            <a:r>
              <a:rPr lang="en-US" sz="2000" dirty="0" smtClean="0"/>
              <a:t>.</a:t>
            </a:r>
          </a:p>
          <a:p>
            <a:r>
              <a:rPr lang="en-US" sz="2000" dirty="0" smtClean="0"/>
              <a:t>3. Stomach.</a:t>
            </a:r>
          </a:p>
          <a:p>
            <a:r>
              <a:rPr lang="en-US" sz="2000" dirty="0" smtClean="0"/>
              <a:t>4. Large Intestine.</a:t>
            </a:r>
          </a:p>
          <a:p>
            <a:r>
              <a:rPr lang="en-US" sz="2000" dirty="0" smtClean="0"/>
              <a:t>5. Small Intestine. </a:t>
            </a:r>
          </a:p>
          <a:p>
            <a:r>
              <a:rPr lang="en-US" sz="2000" dirty="0" smtClean="0"/>
              <a:t>6. Anal canal.</a:t>
            </a:r>
          </a:p>
          <a:p>
            <a:r>
              <a:rPr lang="en-US" sz="2000" b="1" dirty="0" smtClean="0"/>
              <a:t>ii. Digestive gland.</a:t>
            </a:r>
            <a:endParaRPr lang="en-US" sz="2000" dirty="0" smtClean="0"/>
          </a:p>
          <a:p>
            <a:r>
              <a:rPr lang="en-US" sz="2000" dirty="0" smtClean="0"/>
              <a:t>a. Salivary gland </a:t>
            </a:r>
          </a:p>
          <a:p>
            <a:r>
              <a:rPr lang="en-US" sz="2000" dirty="0" smtClean="0"/>
              <a:t>b. Liver.</a:t>
            </a:r>
          </a:p>
          <a:p>
            <a:r>
              <a:rPr lang="en-US" sz="2000" dirty="0" smtClean="0"/>
              <a:t>c. Pancreas.</a:t>
            </a:r>
            <a:endParaRPr lang="en-US" sz="2000" dirty="0"/>
          </a:p>
        </p:txBody>
      </p:sp>
    </p:spTree>
  </p:cSld>
  <p:clrMapOvr>
    <a:masterClrMapping/>
  </p:clrMapOvr>
  <p:transition spd="slow">
    <p:circle/>
    <p:sndAc>
      <p:stSnd>
        <p:snd r:embed="rId2" name="laser.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22"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p:cTn id="28" dur="10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29" dur="1000" fill="hold"/>
                                        <p:tgtEl>
                                          <p:spTgt spid="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 calcmode="lin" valueType="num">
                                      <p:cBhvr>
                                        <p:cTn id="35" dur="10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36" dur="1000" fill="hold"/>
                                        <p:tgtEl>
                                          <p:spTgt spid="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 calcmode="lin" valueType="num">
                                      <p:cBhvr>
                                        <p:cTn id="42" dur="1000" fill="hold"/>
                                        <p:tgtEl>
                                          <p:spTgt spid="4">
                                            <p:txEl>
                                              <p:pRg st="3" end="3"/>
                                            </p:txEl>
                                          </p:spTgt>
                                        </p:tgtEl>
                                        <p:attrNameLst>
                                          <p:attrName>ppt_x</p:attrName>
                                        </p:attrNameLst>
                                      </p:cBhvr>
                                      <p:tavLst>
                                        <p:tav tm="0">
                                          <p:val>
                                            <p:strVal val="#ppt_x-.2"/>
                                          </p:val>
                                        </p:tav>
                                        <p:tav tm="100000">
                                          <p:val>
                                            <p:strVal val="#ppt_x"/>
                                          </p:val>
                                        </p:tav>
                                      </p:tavLst>
                                    </p:anim>
                                    <p:anim calcmode="lin" valueType="num">
                                      <p:cBhvr>
                                        <p:cTn id="43" dur="1000" fill="hold"/>
                                        <p:tgtEl>
                                          <p:spTgt spid="4">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4">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p:cTn id="49" dur="1000" fill="hold"/>
                                        <p:tgtEl>
                                          <p:spTgt spid="4">
                                            <p:txEl>
                                              <p:pRg st="4" end="4"/>
                                            </p:txEl>
                                          </p:spTgt>
                                        </p:tgtEl>
                                        <p:attrNameLst>
                                          <p:attrName>ppt_x</p:attrName>
                                        </p:attrNameLst>
                                      </p:cBhvr>
                                      <p:tavLst>
                                        <p:tav tm="0">
                                          <p:val>
                                            <p:strVal val="#ppt_x-.2"/>
                                          </p:val>
                                        </p:tav>
                                        <p:tav tm="100000">
                                          <p:val>
                                            <p:strVal val="#ppt_x"/>
                                          </p:val>
                                        </p:tav>
                                      </p:tavLst>
                                    </p:anim>
                                    <p:anim calcmode="lin" valueType="num">
                                      <p:cBhvr>
                                        <p:cTn id="50" dur="1000" fill="hold"/>
                                        <p:tgtEl>
                                          <p:spTgt spid="4">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4">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4">
                                            <p:txEl>
                                              <p:pRg st="5" end="5"/>
                                            </p:txEl>
                                          </p:spTgt>
                                        </p:tgtEl>
                                        <p:attrNameLst>
                                          <p:attrName>style.visibility</p:attrName>
                                        </p:attrNameLst>
                                      </p:cBhvr>
                                      <p:to>
                                        <p:strVal val="visible"/>
                                      </p:to>
                                    </p:set>
                                    <p:anim calcmode="lin" valueType="num">
                                      <p:cBhvr>
                                        <p:cTn id="56" dur="1000" fill="hold"/>
                                        <p:tgtEl>
                                          <p:spTgt spid="4">
                                            <p:txEl>
                                              <p:pRg st="5" end="5"/>
                                            </p:txEl>
                                          </p:spTgt>
                                        </p:tgtEl>
                                        <p:attrNameLst>
                                          <p:attrName>ppt_x</p:attrName>
                                        </p:attrNameLst>
                                      </p:cBhvr>
                                      <p:tavLst>
                                        <p:tav tm="0">
                                          <p:val>
                                            <p:strVal val="#ppt_x-.2"/>
                                          </p:val>
                                        </p:tav>
                                        <p:tav tm="100000">
                                          <p:val>
                                            <p:strVal val="#ppt_x"/>
                                          </p:val>
                                        </p:tav>
                                      </p:tavLst>
                                    </p:anim>
                                    <p:anim calcmode="lin" valueType="num">
                                      <p:cBhvr>
                                        <p:cTn id="57" dur="1000" fill="hold"/>
                                        <p:tgtEl>
                                          <p:spTgt spid="4">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4">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4">
                                            <p:txEl>
                                              <p:pRg st="6" end="6"/>
                                            </p:txEl>
                                          </p:spTgt>
                                        </p:tgtEl>
                                        <p:attrNameLst>
                                          <p:attrName>style.visibility</p:attrName>
                                        </p:attrNameLst>
                                      </p:cBhvr>
                                      <p:to>
                                        <p:strVal val="visible"/>
                                      </p:to>
                                    </p:set>
                                    <p:anim calcmode="lin" valueType="num">
                                      <p:cBhvr>
                                        <p:cTn id="63" dur="1000" fill="hold"/>
                                        <p:tgtEl>
                                          <p:spTgt spid="4">
                                            <p:txEl>
                                              <p:pRg st="6" end="6"/>
                                            </p:txEl>
                                          </p:spTgt>
                                        </p:tgtEl>
                                        <p:attrNameLst>
                                          <p:attrName>ppt_x</p:attrName>
                                        </p:attrNameLst>
                                      </p:cBhvr>
                                      <p:tavLst>
                                        <p:tav tm="0">
                                          <p:val>
                                            <p:strVal val="#ppt_x-.2"/>
                                          </p:val>
                                        </p:tav>
                                        <p:tav tm="100000">
                                          <p:val>
                                            <p:strVal val="#ppt_x"/>
                                          </p:val>
                                        </p:tav>
                                      </p:tavLst>
                                    </p:anim>
                                    <p:anim calcmode="lin" valueType="num">
                                      <p:cBhvr>
                                        <p:cTn id="64" dur="1000" fill="hold"/>
                                        <p:tgtEl>
                                          <p:spTgt spid="4">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65" dur="1000"/>
                                        <p:tgtEl>
                                          <p:spTgt spid="4">
                                            <p:txEl>
                                              <p:pRg st="6" end="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9" presetClass="entr" presetSubtype="0" fill="hold" grpId="0" nodeType="clickEffect">
                                  <p:stCondLst>
                                    <p:cond delay="0"/>
                                  </p:stCondLst>
                                  <p:childTnLst>
                                    <p:set>
                                      <p:cBhvr>
                                        <p:cTn id="69" dur="1" fill="hold">
                                          <p:stCondLst>
                                            <p:cond delay="0"/>
                                          </p:stCondLst>
                                        </p:cTn>
                                        <p:tgtEl>
                                          <p:spTgt spid="4">
                                            <p:txEl>
                                              <p:pRg st="7" end="7"/>
                                            </p:txEl>
                                          </p:spTgt>
                                        </p:tgtEl>
                                        <p:attrNameLst>
                                          <p:attrName>style.visibility</p:attrName>
                                        </p:attrNameLst>
                                      </p:cBhvr>
                                      <p:to>
                                        <p:strVal val="visible"/>
                                      </p:to>
                                    </p:set>
                                    <p:anim calcmode="lin" valueType="num">
                                      <p:cBhvr>
                                        <p:cTn id="70" dur="1000" fill="hold"/>
                                        <p:tgtEl>
                                          <p:spTgt spid="4">
                                            <p:txEl>
                                              <p:pRg st="7" end="7"/>
                                            </p:txEl>
                                          </p:spTgt>
                                        </p:tgtEl>
                                        <p:attrNameLst>
                                          <p:attrName>ppt_x</p:attrName>
                                        </p:attrNameLst>
                                      </p:cBhvr>
                                      <p:tavLst>
                                        <p:tav tm="0">
                                          <p:val>
                                            <p:strVal val="#ppt_x-.2"/>
                                          </p:val>
                                        </p:tav>
                                        <p:tav tm="100000">
                                          <p:val>
                                            <p:strVal val="#ppt_x"/>
                                          </p:val>
                                        </p:tav>
                                      </p:tavLst>
                                    </p:anim>
                                    <p:anim calcmode="lin" valueType="num">
                                      <p:cBhvr>
                                        <p:cTn id="71" dur="1000" fill="hold"/>
                                        <p:tgtEl>
                                          <p:spTgt spid="4">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72" dur="1000"/>
                                        <p:tgtEl>
                                          <p:spTgt spid="4">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9" presetClass="entr" presetSubtype="0" fill="hold" grpId="0" nodeType="clickEffect">
                                  <p:stCondLst>
                                    <p:cond delay="0"/>
                                  </p:stCondLst>
                                  <p:childTnLst>
                                    <p:set>
                                      <p:cBhvr>
                                        <p:cTn id="76" dur="1" fill="hold">
                                          <p:stCondLst>
                                            <p:cond delay="0"/>
                                          </p:stCondLst>
                                        </p:cTn>
                                        <p:tgtEl>
                                          <p:spTgt spid="4">
                                            <p:txEl>
                                              <p:pRg st="8" end="8"/>
                                            </p:txEl>
                                          </p:spTgt>
                                        </p:tgtEl>
                                        <p:attrNameLst>
                                          <p:attrName>style.visibility</p:attrName>
                                        </p:attrNameLst>
                                      </p:cBhvr>
                                      <p:to>
                                        <p:strVal val="visible"/>
                                      </p:to>
                                    </p:set>
                                    <p:anim calcmode="lin" valueType="num">
                                      <p:cBhvr>
                                        <p:cTn id="77" dur="1000" fill="hold"/>
                                        <p:tgtEl>
                                          <p:spTgt spid="4">
                                            <p:txEl>
                                              <p:pRg st="8" end="8"/>
                                            </p:txEl>
                                          </p:spTgt>
                                        </p:tgtEl>
                                        <p:attrNameLst>
                                          <p:attrName>ppt_x</p:attrName>
                                        </p:attrNameLst>
                                      </p:cBhvr>
                                      <p:tavLst>
                                        <p:tav tm="0">
                                          <p:val>
                                            <p:strVal val="#ppt_x-.2"/>
                                          </p:val>
                                        </p:tav>
                                        <p:tav tm="100000">
                                          <p:val>
                                            <p:strVal val="#ppt_x"/>
                                          </p:val>
                                        </p:tav>
                                      </p:tavLst>
                                    </p:anim>
                                    <p:anim calcmode="lin" valueType="num">
                                      <p:cBhvr>
                                        <p:cTn id="78" dur="1000" fill="hold"/>
                                        <p:tgtEl>
                                          <p:spTgt spid="4">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79" dur="1000"/>
                                        <p:tgtEl>
                                          <p:spTgt spid="4">
                                            <p:txEl>
                                              <p:pRg st="8" end="8"/>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9" presetClass="entr" presetSubtype="0" fill="hold" grpId="0" nodeType="clickEffect">
                                  <p:stCondLst>
                                    <p:cond delay="0"/>
                                  </p:stCondLst>
                                  <p:childTnLst>
                                    <p:set>
                                      <p:cBhvr>
                                        <p:cTn id="83" dur="1" fill="hold">
                                          <p:stCondLst>
                                            <p:cond delay="0"/>
                                          </p:stCondLst>
                                        </p:cTn>
                                        <p:tgtEl>
                                          <p:spTgt spid="4">
                                            <p:txEl>
                                              <p:pRg st="9" end="9"/>
                                            </p:txEl>
                                          </p:spTgt>
                                        </p:tgtEl>
                                        <p:attrNameLst>
                                          <p:attrName>style.visibility</p:attrName>
                                        </p:attrNameLst>
                                      </p:cBhvr>
                                      <p:to>
                                        <p:strVal val="visible"/>
                                      </p:to>
                                    </p:set>
                                    <p:anim calcmode="lin" valueType="num">
                                      <p:cBhvr>
                                        <p:cTn id="84" dur="1000" fill="hold"/>
                                        <p:tgtEl>
                                          <p:spTgt spid="4">
                                            <p:txEl>
                                              <p:pRg st="9" end="9"/>
                                            </p:txEl>
                                          </p:spTgt>
                                        </p:tgtEl>
                                        <p:attrNameLst>
                                          <p:attrName>ppt_x</p:attrName>
                                        </p:attrNameLst>
                                      </p:cBhvr>
                                      <p:tavLst>
                                        <p:tav tm="0">
                                          <p:val>
                                            <p:strVal val="#ppt_x-.2"/>
                                          </p:val>
                                        </p:tav>
                                        <p:tav tm="100000">
                                          <p:val>
                                            <p:strVal val="#ppt_x"/>
                                          </p:val>
                                        </p:tav>
                                      </p:tavLst>
                                    </p:anim>
                                    <p:anim calcmode="lin" valueType="num">
                                      <p:cBhvr>
                                        <p:cTn id="85" dur="1000" fill="hold"/>
                                        <p:tgtEl>
                                          <p:spTgt spid="4">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86" dur="1000"/>
                                        <p:tgtEl>
                                          <p:spTgt spid="4">
                                            <p:txEl>
                                              <p:pRg st="9" end="9"/>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9" presetClass="entr" presetSubtype="0" fill="hold" grpId="0" nodeType="clickEffect">
                                  <p:stCondLst>
                                    <p:cond delay="0"/>
                                  </p:stCondLst>
                                  <p:childTnLst>
                                    <p:set>
                                      <p:cBhvr>
                                        <p:cTn id="90" dur="1" fill="hold">
                                          <p:stCondLst>
                                            <p:cond delay="0"/>
                                          </p:stCondLst>
                                        </p:cTn>
                                        <p:tgtEl>
                                          <p:spTgt spid="4">
                                            <p:txEl>
                                              <p:pRg st="10" end="10"/>
                                            </p:txEl>
                                          </p:spTgt>
                                        </p:tgtEl>
                                        <p:attrNameLst>
                                          <p:attrName>style.visibility</p:attrName>
                                        </p:attrNameLst>
                                      </p:cBhvr>
                                      <p:to>
                                        <p:strVal val="visible"/>
                                      </p:to>
                                    </p:set>
                                    <p:anim calcmode="lin" valueType="num">
                                      <p:cBhvr>
                                        <p:cTn id="91" dur="1000" fill="hold"/>
                                        <p:tgtEl>
                                          <p:spTgt spid="4">
                                            <p:txEl>
                                              <p:pRg st="10" end="10"/>
                                            </p:txEl>
                                          </p:spTgt>
                                        </p:tgtEl>
                                        <p:attrNameLst>
                                          <p:attrName>ppt_x</p:attrName>
                                        </p:attrNameLst>
                                      </p:cBhvr>
                                      <p:tavLst>
                                        <p:tav tm="0">
                                          <p:val>
                                            <p:strVal val="#ppt_x-.2"/>
                                          </p:val>
                                        </p:tav>
                                        <p:tav tm="100000">
                                          <p:val>
                                            <p:strVal val="#ppt_x"/>
                                          </p:val>
                                        </p:tav>
                                      </p:tavLst>
                                    </p:anim>
                                    <p:anim calcmode="lin" valueType="num">
                                      <p:cBhvr>
                                        <p:cTn id="92" dur="1000" fill="hold"/>
                                        <p:tgtEl>
                                          <p:spTgt spid="4">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93" dur="1000"/>
                                        <p:tgtEl>
                                          <p:spTgt spid="4">
                                            <p:txEl>
                                              <p:pRg st="10" end="10"/>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29" presetClass="entr" presetSubtype="0" fill="hold" grpId="0" nodeType="clickEffect">
                                  <p:stCondLst>
                                    <p:cond delay="0"/>
                                  </p:stCondLst>
                                  <p:childTnLst>
                                    <p:set>
                                      <p:cBhvr>
                                        <p:cTn id="97" dur="1" fill="hold">
                                          <p:stCondLst>
                                            <p:cond delay="0"/>
                                          </p:stCondLst>
                                        </p:cTn>
                                        <p:tgtEl>
                                          <p:spTgt spid="4">
                                            <p:txEl>
                                              <p:pRg st="11" end="11"/>
                                            </p:txEl>
                                          </p:spTgt>
                                        </p:tgtEl>
                                        <p:attrNameLst>
                                          <p:attrName>style.visibility</p:attrName>
                                        </p:attrNameLst>
                                      </p:cBhvr>
                                      <p:to>
                                        <p:strVal val="visible"/>
                                      </p:to>
                                    </p:set>
                                    <p:anim calcmode="lin" valueType="num">
                                      <p:cBhvr>
                                        <p:cTn id="98" dur="1000" fill="hold"/>
                                        <p:tgtEl>
                                          <p:spTgt spid="4">
                                            <p:txEl>
                                              <p:pRg st="11" end="11"/>
                                            </p:txEl>
                                          </p:spTgt>
                                        </p:tgtEl>
                                        <p:attrNameLst>
                                          <p:attrName>ppt_x</p:attrName>
                                        </p:attrNameLst>
                                      </p:cBhvr>
                                      <p:tavLst>
                                        <p:tav tm="0">
                                          <p:val>
                                            <p:strVal val="#ppt_x-.2"/>
                                          </p:val>
                                        </p:tav>
                                        <p:tav tm="100000">
                                          <p:val>
                                            <p:strVal val="#ppt_x"/>
                                          </p:val>
                                        </p:tav>
                                      </p:tavLst>
                                    </p:anim>
                                    <p:anim calcmode="lin" valueType="num">
                                      <p:cBhvr>
                                        <p:cTn id="99" dur="1000" fill="hold"/>
                                        <p:tgtEl>
                                          <p:spTgt spid="4">
                                            <p:txEl>
                                              <p:pRg st="11" end="11"/>
                                            </p:txEl>
                                          </p:spTgt>
                                        </p:tgtEl>
                                        <p:attrNameLst>
                                          <p:attrName>ppt_y</p:attrName>
                                        </p:attrNameLst>
                                      </p:cBhvr>
                                      <p:tavLst>
                                        <p:tav tm="0">
                                          <p:val>
                                            <p:strVal val="#ppt_y"/>
                                          </p:val>
                                        </p:tav>
                                        <p:tav tm="100000">
                                          <p:val>
                                            <p:strVal val="#ppt_y"/>
                                          </p:val>
                                        </p:tav>
                                      </p:tavLst>
                                    </p:anim>
                                    <p:animEffect transition="in" filter="wipe(right)" prLst="gradientSize: 0.1">
                                      <p:cBhvr>
                                        <p:cTn id="100" dur="1000"/>
                                        <p:tgtEl>
                                          <p:spTgt spid="4">
                                            <p:txEl>
                                              <p:pRg st="11" end="11"/>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9" presetClass="entr" presetSubtype="0" fill="hold" grpId="0" nodeType="clickEffect">
                                  <p:stCondLst>
                                    <p:cond delay="0"/>
                                  </p:stCondLst>
                                  <p:childTnLst>
                                    <p:set>
                                      <p:cBhvr>
                                        <p:cTn id="104" dur="1" fill="hold">
                                          <p:stCondLst>
                                            <p:cond delay="0"/>
                                          </p:stCondLst>
                                        </p:cTn>
                                        <p:tgtEl>
                                          <p:spTgt spid="4">
                                            <p:txEl>
                                              <p:pRg st="12" end="12"/>
                                            </p:txEl>
                                          </p:spTgt>
                                        </p:tgtEl>
                                        <p:attrNameLst>
                                          <p:attrName>style.visibility</p:attrName>
                                        </p:attrNameLst>
                                      </p:cBhvr>
                                      <p:to>
                                        <p:strVal val="visible"/>
                                      </p:to>
                                    </p:set>
                                    <p:anim calcmode="lin" valueType="num">
                                      <p:cBhvr>
                                        <p:cTn id="105" dur="1000" fill="hold"/>
                                        <p:tgtEl>
                                          <p:spTgt spid="4">
                                            <p:txEl>
                                              <p:pRg st="12" end="12"/>
                                            </p:txEl>
                                          </p:spTgt>
                                        </p:tgtEl>
                                        <p:attrNameLst>
                                          <p:attrName>ppt_x</p:attrName>
                                        </p:attrNameLst>
                                      </p:cBhvr>
                                      <p:tavLst>
                                        <p:tav tm="0">
                                          <p:val>
                                            <p:strVal val="#ppt_x-.2"/>
                                          </p:val>
                                        </p:tav>
                                        <p:tav tm="100000">
                                          <p:val>
                                            <p:strVal val="#ppt_x"/>
                                          </p:val>
                                        </p:tav>
                                      </p:tavLst>
                                    </p:anim>
                                    <p:anim calcmode="lin" valueType="num">
                                      <p:cBhvr>
                                        <p:cTn id="106" dur="1000" fill="hold"/>
                                        <p:tgtEl>
                                          <p:spTgt spid="4">
                                            <p:txEl>
                                              <p:pRg st="12" end="12"/>
                                            </p:txEl>
                                          </p:spTgt>
                                        </p:tgtEl>
                                        <p:attrNameLst>
                                          <p:attrName>ppt_y</p:attrName>
                                        </p:attrNameLst>
                                      </p:cBhvr>
                                      <p:tavLst>
                                        <p:tav tm="0">
                                          <p:val>
                                            <p:strVal val="#ppt_y"/>
                                          </p:val>
                                        </p:tav>
                                        <p:tav tm="100000">
                                          <p:val>
                                            <p:strVal val="#ppt_y"/>
                                          </p:val>
                                        </p:tav>
                                      </p:tavLst>
                                    </p:anim>
                                    <p:animEffect transition="in" filter="wipe(right)" prLst="gradientSize: 0.1">
                                      <p:cBhvr>
                                        <p:cTn id="107" dur="10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838200"/>
          </a:xfrm>
        </p:spPr>
        <p:txBody>
          <a:bodyPr>
            <a:normAutofit/>
          </a:bodyPr>
          <a:lstStyle/>
          <a:p>
            <a:r>
              <a:rPr lang="en-US" b="1" dirty="0" smtClean="0"/>
              <a:t>The Process of Digestion</a:t>
            </a:r>
            <a:endParaRPr lang="en-US" dirty="0"/>
          </a:p>
        </p:txBody>
      </p:sp>
      <p:sp>
        <p:nvSpPr>
          <p:cNvPr id="3" name="Content Placeholder 2"/>
          <p:cNvSpPr>
            <a:spLocks noGrp="1"/>
          </p:cNvSpPr>
          <p:nvPr>
            <p:ph idx="1"/>
          </p:nvPr>
        </p:nvSpPr>
        <p:spPr>
          <a:xfrm>
            <a:off x="304800" y="1249362"/>
            <a:ext cx="8686800" cy="5075238"/>
          </a:xfrm>
        </p:spPr>
        <p:txBody>
          <a:bodyPr>
            <a:noAutofit/>
          </a:bodyPr>
          <a:lstStyle/>
          <a:p>
            <a:pPr algn="just"/>
            <a:r>
              <a:rPr lang="en-US" sz="2000" dirty="0" smtClean="0"/>
              <a:t>In the </a:t>
            </a:r>
            <a:r>
              <a:rPr lang="en-US" sz="2000" dirty="0" err="1" smtClean="0"/>
              <a:t>buccal</a:t>
            </a:r>
            <a:r>
              <a:rPr lang="en-US" sz="2000" dirty="0" smtClean="0"/>
              <a:t> cavity (mouth) food is masticated and broken down in to smaller particles by teeth saliva secreted by salivary gland mix up with food. Enzyme </a:t>
            </a:r>
            <a:r>
              <a:rPr lang="en-US" sz="2000" b="1" dirty="0" smtClean="0"/>
              <a:t>SALIVARY AMYLASE</a:t>
            </a:r>
            <a:r>
              <a:rPr lang="en-US" sz="2000" dirty="0" smtClean="0"/>
              <a:t> breaks down starch in to simpler sugar. Muscular tongue help in mixing saliva with food and swallowing .</a:t>
            </a:r>
          </a:p>
          <a:p>
            <a:pPr algn="just"/>
            <a:r>
              <a:rPr lang="en-US" sz="2000" dirty="0" smtClean="0"/>
              <a:t>Form mouth food moves to stomach though a pipe celled </a:t>
            </a:r>
            <a:r>
              <a:rPr lang="en-US" sz="2000" dirty="0" err="1" smtClean="0"/>
              <a:t>Oesophagus</a:t>
            </a:r>
            <a:r>
              <a:rPr lang="en-US" sz="2000" dirty="0" smtClean="0"/>
              <a:t>. Stomach is a muscular bag . The Churning movement of stomach mix food with </a:t>
            </a:r>
            <a:r>
              <a:rPr lang="en-US" sz="2000" b="1" dirty="0" smtClean="0"/>
              <a:t>DIGESTIVE JUICES </a:t>
            </a:r>
            <a:r>
              <a:rPr lang="en-US" sz="2000" dirty="0" smtClean="0"/>
              <a:t>. Though gastric gland of stomach releases </a:t>
            </a:r>
            <a:r>
              <a:rPr lang="en-US" sz="2000" dirty="0" err="1" smtClean="0"/>
              <a:t>HCl</a:t>
            </a:r>
            <a:r>
              <a:rPr lang="en-US" sz="2000" dirty="0" smtClean="0"/>
              <a:t>, pepsin (Protein digesting Enzyme) &amp; mucus . </a:t>
            </a:r>
            <a:r>
              <a:rPr lang="en-US" sz="2000" dirty="0" err="1" smtClean="0"/>
              <a:t>HCl</a:t>
            </a:r>
            <a:r>
              <a:rPr lang="en-US" sz="2000" dirty="0" smtClean="0"/>
              <a:t> help for proper functioning of pepsin. Mucus helps to protect the wall of stomach from </a:t>
            </a:r>
            <a:r>
              <a:rPr lang="en-US" sz="2000" dirty="0" err="1" smtClean="0"/>
              <a:t>HCl</a:t>
            </a:r>
            <a:r>
              <a:rPr lang="en-US" sz="2000" dirty="0" smtClean="0"/>
              <a:t>. Food form the stomach then moves to small intestine &amp; this movement is regulated by Pyloric sphincter muscle.</a:t>
            </a:r>
          </a:p>
          <a:p>
            <a:pPr algn="just"/>
            <a:r>
              <a:rPr lang="en-US" sz="2000" dirty="0" smtClean="0"/>
              <a:t>Small intestine is the site of digestion of carbohydrate, protein and fat . Form liver bile is released into small intestine that makes the medium alkaline . </a:t>
            </a:r>
            <a:r>
              <a:rPr lang="en-US" sz="2000" b="1" dirty="0" smtClean="0"/>
              <a:t>PANCREATIC JUICE</a:t>
            </a:r>
            <a:r>
              <a:rPr lang="en-US" sz="2000" dirty="0" smtClean="0"/>
              <a:t> is released form pancreas. The alkaline condition </a:t>
            </a:r>
            <a:r>
              <a:rPr lang="en-US" sz="2000" dirty="0" err="1" smtClean="0"/>
              <a:t>favours</a:t>
            </a:r>
            <a:r>
              <a:rPr lang="en-US" sz="2000" dirty="0" smtClean="0"/>
              <a:t> pancreatic enzyme to act on food. Bile salts breaks the larger fat globules in to smaller one for action of enzyme. Pancreatic juice that contains </a:t>
            </a:r>
            <a:r>
              <a:rPr lang="en-US" sz="2000" dirty="0" err="1" smtClean="0"/>
              <a:t>trypsin</a:t>
            </a:r>
            <a:r>
              <a:rPr lang="en-US" sz="2000" dirty="0" smtClean="0"/>
              <a:t> digest protein &amp; lipase break down fat.</a:t>
            </a:r>
          </a:p>
          <a:p>
            <a:pPr algn="just"/>
            <a:endParaRPr lang="en-US" sz="2000" dirty="0"/>
          </a:p>
        </p:txBody>
      </p:sp>
    </p:spTree>
  </p:cSld>
  <p:clrMapOvr>
    <a:masterClrMapping/>
  </p:clrMapOvr>
  <p:transition spd="slow">
    <p:newsflash/>
    <p:sndAc>
      <p:stSnd>
        <p:snd r:embed="rId2" name="suction.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edge">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0"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edge">
                                      <p:cBhvr>
                                        <p:cTn id="21" dur="2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0"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wedge">
                                      <p:cBhvr>
                                        <p:cTn id="2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10600" cy="5181600"/>
          </a:xfrm>
        </p:spPr>
        <p:txBody>
          <a:bodyPr>
            <a:noAutofit/>
          </a:bodyPr>
          <a:lstStyle/>
          <a:p>
            <a:pPr algn="just"/>
            <a:r>
              <a:rPr lang="en-US" sz="2600" b="1" dirty="0" smtClean="0"/>
              <a:t>INTESTINAL JUICE</a:t>
            </a:r>
            <a:r>
              <a:rPr lang="en-US" sz="2600" dirty="0" smtClean="0"/>
              <a:t> is secreted by the glands present in the intestinal wall, contains enzyme to convert protein to amino acid , carbohydrate to glucose &amp; fats in to fatty acid &amp; glycerol . </a:t>
            </a:r>
          </a:p>
          <a:p>
            <a:pPr algn="just"/>
            <a:r>
              <a:rPr lang="en-US" sz="2600" dirty="0" smtClean="0"/>
              <a:t>A number of finger like projection in the inner lining of small intestine called </a:t>
            </a:r>
            <a:r>
              <a:rPr lang="en-US" sz="2600" dirty="0" err="1" smtClean="0"/>
              <a:t>villi</a:t>
            </a:r>
            <a:r>
              <a:rPr lang="en-US" sz="2600" dirty="0" smtClean="0"/>
              <a:t> increase the surface area for absorption of digested food material called nutrients . This nutrients send to each &amp; every cell of the body for energy yielding, building of new tissue and repairing of old tissue . </a:t>
            </a:r>
          </a:p>
          <a:p>
            <a:pPr algn="just"/>
            <a:r>
              <a:rPr lang="en-US" sz="2600" dirty="0" smtClean="0"/>
              <a:t>Unabsorbed food is send to large intestine, where water is absorbed and waste material is removed from body via anus. This removal is regulated by anal sphincter. </a:t>
            </a:r>
            <a:endParaRPr lang="en-US" sz="2600" dirty="0"/>
          </a:p>
        </p:txBody>
      </p:sp>
    </p:spTree>
  </p:cSld>
  <p:clrMapOvr>
    <a:masterClrMapping/>
  </p:clrMapOvr>
  <p:transition>
    <p:wheel spokes="8"/>
    <p:sndAc>
      <p:stSnd>
        <p:snd r:embed="rId2" name="bomb.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4)">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62000" y="1371600"/>
            <a:ext cx="7851648" cy="3657600"/>
          </a:xfrm>
          <a:effectLst>
            <a:reflection blurRad="6350" stA="52000" endA="300" endPos="35000" dir="5400000" sy="-100000" algn="bl" rotWithShape="0"/>
          </a:effectLst>
        </p:spPr>
        <p:txBody>
          <a:bodyPr>
            <a:prstTxWarp prst="textTriangle">
              <a:avLst/>
            </a:prstTxWarp>
            <a:scene3d>
              <a:camera prst="orthographicFront"/>
              <a:lightRig rig="freezing" dir="t">
                <a:rot lat="0" lon="0" rev="5640000"/>
              </a:lightRig>
            </a:scene3d>
            <a:sp3d prstMaterial="flat">
              <a:bevelT w="38100" h="38100"/>
              <a:contourClr>
                <a:schemeClr val="tx2"/>
              </a:contourClr>
            </a:sp3d>
          </a:bodyPr>
          <a:lstStyle/>
          <a:p>
            <a:pPr algn="ctr"/>
            <a:r>
              <a:rPr lang="en-US" dirty="0" smtClean="0"/>
              <a:t>THANKING YOU</a:t>
            </a:r>
            <a:endParaRPr lang="en-US" dirty="0"/>
          </a:p>
        </p:txBody>
      </p:sp>
      <p:sp>
        <p:nvSpPr>
          <p:cNvPr id="6" name="TextBox 5"/>
          <p:cNvSpPr txBox="1"/>
          <p:nvPr/>
        </p:nvSpPr>
        <p:spPr>
          <a:xfrm>
            <a:off x="2895600" y="5791200"/>
            <a:ext cx="5791200" cy="646331"/>
          </a:xfrm>
          <a:prstGeom prst="rect">
            <a:avLst/>
          </a:prstGeom>
          <a:noFill/>
        </p:spPr>
        <p:txBody>
          <a:bodyPr wrap="square" rtlCol="0">
            <a:spAutoFit/>
          </a:bodyPr>
          <a:lstStyle/>
          <a:p>
            <a:pPr algn="ctr"/>
            <a:r>
              <a:rPr lang="en-US" b="1" dirty="0" smtClean="0"/>
              <a:t>DU </a:t>
            </a:r>
            <a:r>
              <a:rPr lang="en-US" b="1" dirty="0" smtClean="0"/>
              <a:t>PUBLIC SCHOOL </a:t>
            </a:r>
          </a:p>
          <a:p>
            <a:pPr algn="ctr"/>
            <a:r>
              <a:rPr lang="en-US" b="1" dirty="0" smtClean="0"/>
              <a:t>CHANDIKHOLE CHHAK , SUNGUDA, JAJPUR</a:t>
            </a:r>
            <a:endParaRPr lang="en-US" b="1" dirty="0"/>
          </a:p>
        </p:txBody>
      </p:sp>
      <p:pic>
        <p:nvPicPr>
          <p:cNvPr id="7" name="111-JaJabara.mp3">
            <a:hlinkClick r:id="" action="ppaction://media"/>
          </p:cNvPr>
          <p:cNvPicPr>
            <a:picLocks noRot="1" noChangeAspect="1"/>
          </p:cNvPicPr>
          <p:nvPr>
            <a:audioFile r:link="rId1"/>
          </p:nvPr>
        </p:nvPicPr>
        <p:blipFill>
          <a:blip r:embed="rId4"/>
          <a:stretch>
            <a:fillRect/>
          </a:stretch>
        </p:blipFill>
        <p:spPr>
          <a:xfrm>
            <a:off x="8686800" y="6400800"/>
            <a:ext cx="304800" cy="304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heel spokes="8"/>
    <p:sndAc>
      <p:stSnd>
        <p:snd r:embed="rId3"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1"/>
                                          </p:val>
                                        </p:tav>
                                        <p:tav tm="100000">
                                          <p:val>
                                            <p:strVal val="#ppt_x"/>
                                          </p:val>
                                        </p:tav>
                                      </p:tavLst>
                                    </p:anim>
                                    <p:anim calcmode="lin" valueType="num">
                                      <p:cBhvr>
                                        <p:cTn id="9"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iterate type="lt">
                                    <p:tmPct val="0"/>
                                  </p:iterate>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additive="base">
                                        <p:cTn id="14"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iterate type="lt">
                                    <p:tmPct val="0"/>
                                  </p:iterate>
                                  <p:childTnLst>
                                    <p:set>
                                      <p:cBhvr>
                                        <p:cTn id="17" dur="1" fill="hold">
                                          <p:stCondLst>
                                            <p:cond delay="0"/>
                                          </p:stCondLst>
                                        </p:cTn>
                                        <p:tgtEl>
                                          <p:spTgt spid="6">
                                            <p:txEl>
                                              <p:pRg st="1" end="1"/>
                                            </p:txEl>
                                          </p:spTgt>
                                        </p:tgtEl>
                                        <p:attrNameLst>
                                          <p:attrName>style.visibility</p:attrName>
                                        </p:attrNameLst>
                                      </p:cBhvr>
                                      <p:to>
                                        <p:strVal val="visible"/>
                                      </p:to>
                                    </p:set>
                                    <p:anim calcmode="lin" valueType="num">
                                      <p:cBhvr additive="base">
                                        <p:cTn id="18"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presetID="1" presetClass="mediacall" presetSubtype="0" fill="hold" nodeType="afterEffect">
                                  <p:stCondLst>
                                    <p:cond delay="0"/>
                                  </p:stCondLst>
                                  <p:childTnLst>
                                    <p:cmd type="call" cmd="playFrom(0.0)">
                                      <p:cBhvr>
                                        <p:cTn id="22" dur="412004"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3"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bldLst>
      <p:bldP spid="5"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634</TotalTime>
  <Words>674</Words>
  <Application>Microsoft Office PowerPoint</Application>
  <PresentationFormat>On-screen Show (4:3)</PresentationFormat>
  <Paragraphs>55</Paragraphs>
  <Slides>9</Slides>
  <Notes>0</Notes>
  <HiddenSlides>0</HiddenSlides>
  <MMClips>1</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Trek</vt:lpstr>
      <vt:lpstr>DU PUBLIC SCHOOL</vt:lpstr>
      <vt:lpstr>Life Processes</vt:lpstr>
      <vt:lpstr>NUTRITION  </vt:lpstr>
      <vt:lpstr>Slide 4</vt:lpstr>
      <vt:lpstr>Slide 5</vt:lpstr>
      <vt:lpstr>Slide 6</vt:lpstr>
      <vt:lpstr>The Process of Digestion</vt:lpstr>
      <vt:lpstr>Slide 8</vt:lpstr>
      <vt:lpstr>THANKING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 PUBLIC SCHOOL</dc:title>
  <dc:creator>mama</dc:creator>
  <cp:lastModifiedBy>user</cp:lastModifiedBy>
  <cp:revision>109</cp:revision>
  <dcterms:created xsi:type="dcterms:W3CDTF">2012-11-23T07:25:53Z</dcterms:created>
  <dcterms:modified xsi:type="dcterms:W3CDTF">2013-05-24T12:34:29Z</dcterms:modified>
</cp:coreProperties>
</file>